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Nunito"/>
      <p:regular r:id="rId18"/>
      <p:bold r:id="rId19"/>
      <p:italic r:id="rId20"/>
      <p:boldItalic r:id="rId21"/>
    </p:embeddedFont>
    <p:embeddedFont>
      <p:font typeface="Maven Pro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italic.fntdata"/><Relationship Id="rId11" Type="http://schemas.openxmlformats.org/officeDocument/2006/relationships/slide" Target="slides/slide6.xml"/><Relationship Id="rId22" Type="http://schemas.openxmlformats.org/officeDocument/2006/relationships/font" Target="fonts/MavenPro-regular.fntdata"/><Relationship Id="rId10" Type="http://schemas.openxmlformats.org/officeDocument/2006/relationships/slide" Target="slides/slide5.xml"/><Relationship Id="rId21" Type="http://schemas.openxmlformats.org/officeDocument/2006/relationships/font" Target="fonts/Nuni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MavenPr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bold.fntdata"/><Relationship Id="rId6" Type="http://schemas.openxmlformats.org/officeDocument/2006/relationships/slide" Target="slides/slide1.xml"/><Relationship Id="rId18" Type="http://schemas.openxmlformats.org/officeDocument/2006/relationships/font" Target="fonts/Nuni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1083ef2873a_0_4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1083ef2873a_0_4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1083ef2873a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1083ef2873a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1083ef2873a_0_5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1083ef2873a_0_5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1083ef2873a_0_4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1083ef2873a_0_4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chemeClr val="dk1"/>
                </a:solidFill>
                <a:highlight>
                  <a:srgbClr val="FFFFFF"/>
                </a:highlight>
              </a:rPr>
              <a:t>Stepper motors are precise and have no performance loss when the battery voltage drops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083ef2873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1083ef2873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1083ef2873a_0_4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1083ef2873a_0_4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1083ef2873a_0_4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1083ef2873a_0_4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1083ef2873a_0_4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1083ef2873a_0_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1083ef2873a_0_5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1083ef2873a_0_5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1083ef2873a_0_4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1083ef2873a_0_4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1083ef2873a_0_4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1083ef2873a_0_4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youtube.com/watch?v=j2yJB1ydnwE" TargetMode="External"/><Relationship Id="rId4" Type="http://schemas.openxmlformats.org/officeDocument/2006/relationships/image" Target="../media/image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Balancing Robot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By: Sophie Turner &amp; Taylor Nakai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2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Calibrating the PID Values</a:t>
            </a:r>
            <a:endParaRPr/>
          </a:p>
        </p:txBody>
      </p:sp>
      <p:sp>
        <p:nvSpPr>
          <p:cNvPr id="341" name="Google Shape;341;p22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Values that worked for us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p</a:t>
            </a:r>
            <a:r>
              <a:rPr lang="en"/>
              <a:t>_gain = 55;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I_gain = 0;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d</a:t>
            </a:r>
            <a:r>
              <a:rPr lang="en"/>
              <a:t>_gain = 10;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Determined pid gain values by trial and error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Used serial monitor to test the pid_output variable and adjusted if needed</a:t>
            </a:r>
            <a:endParaRPr/>
          </a:p>
        </p:txBody>
      </p:sp>
      <p:pic>
        <p:nvPicPr>
          <p:cNvPr id="342" name="Google Shape;342;p22"/>
          <p:cNvPicPr preferRelativeResize="0"/>
          <p:nvPr/>
        </p:nvPicPr>
        <p:blipFill rotWithShape="1">
          <a:blip r:embed="rId3">
            <a:alphaModFix/>
          </a:blip>
          <a:srcRect b="0" l="0" r="0" t="60330"/>
          <a:stretch/>
        </p:blipFill>
        <p:spPr>
          <a:xfrm>
            <a:off x="4719925" y="1990050"/>
            <a:ext cx="3961426" cy="70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Balancing Car Demonstration </a:t>
            </a:r>
            <a:endParaRPr/>
          </a:p>
        </p:txBody>
      </p:sp>
      <p:pic>
        <p:nvPicPr>
          <p:cNvPr id="348" name="Google Shape;348;p23" title="Balancing Car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95500" y="1147400"/>
            <a:ext cx="5176175" cy="388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Plans</a:t>
            </a:r>
            <a:endParaRPr/>
          </a:p>
        </p:txBody>
      </p:sp>
      <p:sp>
        <p:nvSpPr>
          <p:cNvPr id="354" name="Google Shape;354;p24"/>
          <p:cNvSpPr txBox="1"/>
          <p:nvPr>
            <p:ph idx="1" type="body"/>
          </p:nvPr>
        </p:nvSpPr>
        <p:spPr>
          <a:xfrm>
            <a:off x="551725" y="1990050"/>
            <a:ext cx="77826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Implement the PCB instead of the breadboard circuit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Implement the joystick to control movement of robot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Refactor code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55" name="Google Shape;35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7200" y="2571738"/>
            <a:ext cx="3714750" cy="237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Balancing Robot Parts</a:t>
            </a:r>
            <a:endParaRPr/>
          </a:p>
        </p:txBody>
      </p:sp>
      <p:sp>
        <p:nvSpPr>
          <p:cNvPr id="284" name="Google Shape;284;p14"/>
          <p:cNvSpPr txBox="1"/>
          <p:nvPr>
            <p:ph idx="1" type="body"/>
          </p:nvPr>
        </p:nvSpPr>
        <p:spPr>
          <a:xfrm>
            <a:off x="534400" y="1468775"/>
            <a:ext cx="3839700" cy="30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Arduino Uno (mainly the atmega328p)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MPU 6050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2 - NEMA Stepper Motors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2 - A4988 Stepper Motor Drivers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3- 3.7 Lipo Batteries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Lipo Battery </a:t>
            </a:r>
            <a:r>
              <a:rPr lang="en"/>
              <a:t>Cartridge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2-Wheels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2-3 Acrylic Plastic Platforms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4 Rods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Breadboard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1-100uF Capacitor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Open-Smart Transceiver (Transmitter and Receiver)</a:t>
            </a:r>
            <a:endParaRPr/>
          </a:p>
        </p:txBody>
      </p:sp>
      <p:pic>
        <p:nvPicPr>
          <p:cNvPr id="285" name="Google Shape;28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4725" y="1281500"/>
            <a:ext cx="4564200" cy="342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3D Printed Parts</a:t>
            </a:r>
            <a:endParaRPr/>
          </a:p>
        </p:txBody>
      </p:sp>
      <p:sp>
        <p:nvSpPr>
          <p:cNvPr id="291" name="Google Shape;291;p15"/>
          <p:cNvSpPr txBox="1"/>
          <p:nvPr>
            <p:ph idx="1" type="body"/>
          </p:nvPr>
        </p:nvSpPr>
        <p:spPr>
          <a:xfrm>
            <a:off x="163975" y="1420125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Motor Mounts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Adapters to connect wheels to motors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Battery Mount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Bracket Holders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92" name="Google Shape;29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9" y="170975"/>
            <a:ext cx="3987590" cy="254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3982" y="2483500"/>
            <a:ext cx="3970993" cy="254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15"/>
          <p:cNvSpPr txBox="1"/>
          <p:nvPr/>
        </p:nvSpPr>
        <p:spPr>
          <a:xfrm>
            <a:off x="4666225" y="170975"/>
            <a:ext cx="152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Motor Mounts 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95" name="Google Shape;295;p15"/>
          <p:cNvSpPr txBox="1"/>
          <p:nvPr/>
        </p:nvSpPr>
        <p:spPr>
          <a:xfrm>
            <a:off x="2532650" y="4410100"/>
            <a:ext cx="16779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Adapters to connect wheels to motors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96" name="Google Shape;29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29087" y="2786600"/>
            <a:ext cx="3673436" cy="2238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15"/>
          <p:cNvSpPr txBox="1"/>
          <p:nvPr/>
        </p:nvSpPr>
        <p:spPr>
          <a:xfrm>
            <a:off x="7588050" y="2786600"/>
            <a:ext cx="1047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Bracket Holders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Robot Frame</a:t>
            </a:r>
            <a:endParaRPr/>
          </a:p>
        </p:txBody>
      </p:sp>
      <p:sp>
        <p:nvSpPr>
          <p:cNvPr id="303" name="Google Shape;303;p16"/>
          <p:cNvSpPr txBox="1"/>
          <p:nvPr>
            <p:ph idx="1" type="body"/>
          </p:nvPr>
        </p:nvSpPr>
        <p:spPr>
          <a:xfrm>
            <a:off x="0" y="1990050"/>
            <a:ext cx="5365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2 acrylic plastic rectangular platforms with holes in the corners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4 threaded rods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16 hex nuts</a:t>
            </a:r>
            <a:endParaRPr/>
          </a:p>
        </p:txBody>
      </p:sp>
      <p:pic>
        <p:nvPicPr>
          <p:cNvPr id="304" name="Google Shape;30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5500" y="143136"/>
            <a:ext cx="3642900" cy="4857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PCB Schematic Design</a:t>
            </a:r>
            <a:endParaRPr/>
          </a:p>
        </p:txBody>
      </p:sp>
      <p:pic>
        <p:nvPicPr>
          <p:cNvPr id="310" name="Google Shape;31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4614" y="1276275"/>
            <a:ext cx="5714776" cy="3557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PCB Layout Design</a:t>
            </a:r>
            <a:endParaRPr/>
          </a:p>
        </p:txBody>
      </p:sp>
      <p:pic>
        <p:nvPicPr>
          <p:cNvPr id="316" name="Google Shape;31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0600" y="1285425"/>
            <a:ext cx="6042798" cy="3616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Fabricated and Soldered PCB</a:t>
            </a:r>
            <a:endParaRPr/>
          </a:p>
        </p:txBody>
      </p:sp>
      <p:pic>
        <p:nvPicPr>
          <p:cNvPr id="322" name="Google Shape;32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632788" y="511863"/>
            <a:ext cx="3878424" cy="517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Code Overview</a:t>
            </a:r>
            <a:endParaRPr/>
          </a:p>
        </p:txBody>
      </p:sp>
      <p:sp>
        <p:nvSpPr>
          <p:cNvPr id="328" name="Google Shape;328;p20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Modified version of Joop Brokking’s code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Code allows for interrupt service routine (ISR) so two tasks can run </a:t>
            </a:r>
            <a:r>
              <a:rPr lang="en"/>
              <a:t>simultaneously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Receive data from MPU6050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Manage PID controller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Triggers the interrupt every 20us to update PID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Uses MPU6050’s accelerometer and gyro information to calculate angle to help robot balance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Setting the acc_calibration_value</a:t>
            </a:r>
            <a:endParaRPr/>
          </a:p>
        </p:txBody>
      </p:sp>
      <p:sp>
        <p:nvSpPr>
          <p:cNvPr id="334" name="Google Shape;334;p21"/>
          <p:cNvSpPr txBox="1"/>
          <p:nvPr>
            <p:ph idx="1" type="body"/>
          </p:nvPr>
        </p:nvSpPr>
        <p:spPr>
          <a:xfrm>
            <a:off x="401475" y="1597875"/>
            <a:ext cx="3662700" cy="293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Used modified code given by Dr. Li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</a:t>
            </a:r>
            <a:r>
              <a:rPr lang="en"/>
              <a:t>cc_calibration_value needed to be set by user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Based off offset of the MPU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Going through Joop Brokking tutorial, found hardware test code that gave acc_calibration_value value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 critical variable associated with the code</a:t>
            </a:r>
            <a:endParaRPr/>
          </a:p>
        </p:txBody>
      </p:sp>
      <p:pic>
        <p:nvPicPr>
          <p:cNvPr id="335" name="Google Shape;335;p21"/>
          <p:cNvPicPr preferRelativeResize="0"/>
          <p:nvPr/>
        </p:nvPicPr>
        <p:blipFill rotWithShape="1">
          <a:blip r:embed="rId3">
            <a:alphaModFix/>
          </a:blip>
          <a:srcRect b="38905" l="0" r="0" t="0"/>
          <a:stretch/>
        </p:blipFill>
        <p:spPr>
          <a:xfrm>
            <a:off x="4367850" y="1994613"/>
            <a:ext cx="4222975" cy="115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