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Proxima Nova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roximaNova-bold.fntdata"/><Relationship Id="rId30" Type="http://schemas.openxmlformats.org/officeDocument/2006/relationships/font" Target="fonts/ProximaNova-regular.fntdata"/><Relationship Id="rId11" Type="http://schemas.openxmlformats.org/officeDocument/2006/relationships/slide" Target="slides/slide6.xml"/><Relationship Id="rId33" Type="http://schemas.openxmlformats.org/officeDocument/2006/relationships/font" Target="fonts/ProximaNova-boldItalic.fntdata"/><Relationship Id="rId10" Type="http://schemas.openxmlformats.org/officeDocument/2006/relationships/slide" Target="slides/slide5.xml"/><Relationship Id="rId32" Type="http://schemas.openxmlformats.org/officeDocument/2006/relationships/font" Target="fonts/ProximaNova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7494ff625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7494ff625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Comes in the form of two bytes to make one integer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7494ff625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07494ff625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7494ff625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07494ff625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07494ff625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07494ff625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07494ff625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07494ff625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07494ff625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07494ff625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7494ff625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07494ff625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pin </a:t>
            </a:r>
            <a:r>
              <a:rPr lang="en"/>
              <a:t>hughes</a:t>
            </a:r>
            <a:r>
              <a:rPr lang="en"/>
              <a:t> and lows had to be switched when the </a:t>
            </a:r>
            <a:r>
              <a:rPr lang="en"/>
              <a:t>port d was set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07494ff625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07494ff625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7494ff625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07494ff625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</a:t>
            </a:r>
            <a:r>
              <a:rPr lang="en"/>
              <a:t>ots were mapped to smaller intervals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07494ff625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07494ff625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07494ff625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07494ff625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07494ff625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07494ff625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078e2fc1ae_1_6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078e2fc1ae_1_6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7494ff625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07494ff625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7494ff625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07494ff625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078e2fc1ae_1_6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078e2fc1ae_1_6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7494ff625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07494ff625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7494ff625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7494ff625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78e2fc1ae_1_7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078e2fc1ae_1_7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78e2fc1ae_1_7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078e2fc1ae_1_7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7494ff625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07494ff625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7494ff625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7494ff625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07494ff625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07494ff625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Relationship Id="rId4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youtube.com/watch?v=jBVT_JEYEzo" TargetMode="External"/><Relationship Id="rId4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PLsf7kZWmok" TargetMode="External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Balancing</a:t>
            </a:r>
            <a:r>
              <a:rPr lang="en"/>
              <a:t> Robot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 Hitti &amp; Nick Llarena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Code: Read raw data from MPU</a:t>
            </a:r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213" y="1746050"/>
            <a:ext cx="8095576" cy="20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156150" y="445025"/>
            <a:ext cx="3050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Code: Calculate PID</a:t>
            </a:r>
            <a:endParaRPr/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156150" y="1152475"/>
            <a:ext cx="3094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4363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7246"/>
              <a:t>Limit accelerometer data and calculate angle acceleration</a:t>
            </a:r>
            <a:endParaRPr sz="7246"/>
          </a:p>
          <a:p>
            <a:pPr indent="-34363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7246"/>
              <a:t>Receive</a:t>
            </a:r>
            <a:r>
              <a:rPr lang="en" sz="7246"/>
              <a:t>/Calculate </a:t>
            </a:r>
            <a:r>
              <a:rPr lang="en" sz="7246"/>
              <a:t>our</a:t>
            </a:r>
            <a:r>
              <a:rPr lang="en" sz="7246"/>
              <a:t> gyroscope data</a:t>
            </a:r>
            <a:endParaRPr sz="7246"/>
          </a:p>
          <a:p>
            <a:pPr indent="-34363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7246"/>
              <a:t>Calculate the error between the current value and “upright”</a:t>
            </a:r>
            <a:endParaRPr sz="7246"/>
          </a:p>
          <a:p>
            <a:pPr indent="-34363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7246"/>
              <a:t>Use a PID controller to calculate the </a:t>
            </a:r>
            <a:r>
              <a:rPr lang="en" sz="7246"/>
              <a:t>appropriate</a:t>
            </a:r>
            <a:r>
              <a:rPr lang="en" sz="7246"/>
              <a:t> correction value.</a:t>
            </a:r>
            <a:endParaRPr sz="7246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6339" y="0"/>
            <a:ext cx="593767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>
            <a:off x="311700" y="445025"/>
            <a:ext cx="280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Code: ISR function</a:t>
            </a:r>
            <a:endParaRPr/>
          </a:p>
        </p:txBody>
      </p:sp>
      <p:sp>
        <p:nvSpPr>
          <p:cNvPr id="129" name="Google Shape;129;p24"/>
          <p:cNvSpPr txBox="1"/>
          <p:nvPr>
            <p:ph idx="1" type="body"/>
          </p:nvPr>
        </p:nvSpPr>
        <p:spPr>
          <a:xfrm>
            <a:off x="311700" y="1152475"/>
            <a:ext cx="2752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Send the </a:t>
            </a:r>
            <a:r>
              <a:rPr lang="en"/>
              <a:t>appropriate</a:t>
            </a:r>
            <a:r>
              <a:rPr lang="en"/>
              <a:t> signal to the motors based on the PID output.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Called every 20us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1993" y="-39050"/>
            <a:ext cx="616201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a Circuit Board</a:t>
            </a:r>
            <a:endParaRPr/>
          </a:p>
        </p:txBody>
      </p:sp>
      <p:sp>
        <p:nvSpPr>
          <p:cNvPr id="136" name="Google Shape;136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Provides stability to the </a:t>
            </a:r>
            <a:r>
              <a:rPr lang="en" sz="2400"/>
              <a:t>accelerometer</a:t>
            </a:r>
            <a:r>
              <a:rPr lang="en" sz="2400"/>
              <a:t> reading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Significantly increases durability of the connections between components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Looks less messy more professional 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5770"/>
            <a:ext cx="9144002" cy="4631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36586"/>
            <a:ext cx="9143998" cy="3870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Differences in the Code.</a:t>
            </a:r>
            <a:endParaRPr/>
          </a:p>
        </p:txBody>
      </p:sp>
      <p:sp>
        <p:nvSpPr>
          <p:cNvPr id="154" name="Google Shape;154;p28"/>
          <p:cNvSpPr txBox="1"/>
          <p:nvPr>
            <p:ph idx="1" type="body"/>
          </p:nvPr>
        </p:nvSpPr>
        <p:spPr>
          <a:xfrm>
            <a:off x="311700" y="1152475"/>
            <a:ext cx="303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Switch our acceleration out from the Y direction to the Z direction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Account for an error on the PCB. Motor Driver 2’s Direction and Step pins were switched.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2375" y="1396475"/>
            <a:ext cx="4718300" cy="68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650" y="4154425"/>
            <a:ext cx="8520600" cy="49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and Verifying the </a:t>
            </a:r>
            <a:r>
              <a:rPr lang="en"/>
              <a:t>Circuit Board</a:t>
            </a:r>
            <a:endParaRPr/>
          </a:p>
        </p:txBody>
      </p:sp>
      <p:sp>
        <p:nvSpPr>
          <p:cNvPr id="162" name="Google Shape;162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Circuit was built and loaded with the same code from the breadboard version (with the modifications).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Non-functioning components (accelerometer) were re-soldered.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 </a:t>
            </a:r>
            <a:r>
              <a:rPr lang="en"/>
              <a:t>appropriate</a:t>
            </a:r>
            <a:r>
              <a:rPr lang="en"/>
              <a:t> accelerometer </a:t>
            </a:r>
            <a:r>
              <a:rPr lang="en"/>
              <a:t>calibration</a:t>
            </a:r>
            <a:r>
              <a:rPr lang="en"/>
              <a:t> value was entered.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board works and the robot can respond to changes in angle as expected!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/>
          <p:nvPr>
            <p:ph idx="1" type="body"/>
          </p:nvPr>
        </p:nvSpPr>
        <p:spPr>
          <a:xfrm>
            <a:off x="350725" y="907675"/>
            <a:ext cx="4422000" cy="34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No way to </a:t>
            </a:r>
            <a:r>
              <a:rPr lang="en" sz="2000"/>
              <a:t>effectively</a:t>
            </a:r>
            <a:r>
              <a:rPr lang="en" sz="2000"/>
              <a:t> </a:t>
            </a:r>
            <a:r>
              <a:rPr lang="en" sz="2000"/>
              <a:t>communicate</a:t>
            </a:r>
            <a:r>
              <a:rPr lang="en" sz="2000"/>
              <a:t> with the atmega328p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Chip was removed and connected to the accelerometer to adjust calibration value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We added 3 Potentiometers to </a:t>
            </a:r>
            <a:r>
              <a:rPr lang="en" sz="2000"/>
              <a:t>control</a:t>
            </a:r>
            <a:r>
              <a:rPr lang="en" sz="2000"/>
              <a:t> the PID gain values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Loose wheels caused issues</a:t>
            </a:r>
            <a:endParaRPr sz="20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286363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0"/>
          <p:cNvSpPr txBox="1"/>
          <p:nvPr>
            <p:ph idx="1" type="body"/>
          </p:nvPr>
        </p:nvSpPr>
        <p:spPr>
          <a:xfrm>
            <a:off x="444575" y="162150"/>
            <a:ext cx="4422000" cy="9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900"/>
              <a:t>Troubleshooting</a:t>
            </a:r>
            <a:endParaRPr sz="2900"/>
          </a:p>
        </p:txBody>
      </p:sp>
      <p:pic>
        <p:nvPicPr>
          <p:cNvPr id="170" name="Google Shape;17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59" y="3934375"/>
            <a:ext cx="4957724" cy="78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1" title="balancing robot with circuit boar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3663" y="135500"/>
            <a:ext cx="6496675" cy="48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the robot structure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Steps were followed from within yilectronics.com to learn the basics of different components.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different components were connected to a breadboard to verify functionality.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components were connected together on a breadboard as a prototype to test before designing a PCB.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a Joystick</a:t>
            </a:r>
            <a:endParaRPr/>
          </a:p>
        </p:txBody>
      </p:sp>
      <p:sp>
        <p:nvSpPr>
          <p:cNvPr id="181" name="Google Shape;181;p32"/>
          <p:cNvSpPr txBox="1"/>
          <p:nvPr>
            <p:ph idx="1" type="body"/>
          </p:nvPr>
        </p:nvSpPr>
        <p:spPr>
          <a:xfrm>
            <a:off x="181850" y="138225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Adds ability to control direction and movement of the robot car.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t/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Designed a PCB to make joystick more professional and user friendly.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t/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More durable and permanent structure than breadboard circuit.</a:t>
            </a:r>
            <a:endParaRPr sz="1700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32"/>
          <p:cNvPicPr preferRelativeResize="0"/>
          <p:nvPr/>
        </p:nvPicPr>
        <p:blipFill rotWithShape="1">
          <a:blip r:embed="rId3">
            <a:alphaModFix/>
          </a:blip>
          <a:srcRect b="12908" l="15104" r="23018" t="18939"/>
          <a:stretch/>
        </p:blipFill>
        <p:spPr>
          <a:xfrm>
            <a:off x="4524325" y="474400"/>
            <a:ext cx="1842651" cy="270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2"/>
          <p:cNvPicPr preferRelativeResize="0"/>
          <p:nvPr/>
        </p:nvPicPr>
        <p:blipFill rotWithShape="1">
          <a:blip r:embed="rId4">
            <a:alphaModFix/>
          </a:blip>
          <a:srcRect b="20097" l="14457" r="19132" t="29417"/>
          <a:stretch/>
        </p:blipFill>
        <p:spPr>
          <a:xfrm>
            <a:off x="6471825" y="2456900"/>
            <a:ext cx="2482952" cy="2516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7549"/>
            <a:ext cx="9143999" cy="450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250286" y="-511850"/>
            <a:ext cx="4643425" cy="616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for the joystick</a:t>
            </a:r>
            <a:endParaRPr/>
          </a:p>
        </p:txBody>
      </p:sp>
      <p:pic>
        <p:nvPicPr>
          <p:cNvPr id="201" name="Google Shape;20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92900"/>
            <a:ext cx="6695400" cy="286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6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207" name="Google Shape;207;p36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Wiring the breadboard/General Schematic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100" y="1634848"/>
            <a:ext cx="8520602" cy="2017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Putting Everything Together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b="11032" l="0" r="0" t="0"/>
          <a:stretch/>
        </p:blipFill>
        <p:spPr>
          <a:xfrm>
            <a:off x="1852475" y="1175488"/>
            <a:ext cx="5439027" cy="319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Putting Everything Together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5175" y="967775"/>
            <a:ext cx="2953651" cy="3938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 title="Self Balancing Robot Car made with Arduino and MPU605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2825" y="390350"/>
            <a:ext cx="5757725" cy="4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Code: ISR Timer Setup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3425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 up the ISR timer in the code.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ISR timer will be called every 20us to adjust the movement of the motor.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is done so the 1-core arduino board can do two </a:t>
            </a:r>
            <a:r>
              <a:rPr lang="en"/>
              <a:t>separate</a:t>
            </a:r>
            <a:r>
              <a:rPr lang="en"/>
              <a:t> tasks at once.  </a:t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7425" y="1152475"/>
            <a:ext cx="8221565" cy="319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4524" y="722250"/>
            <a:ext cx="5987326" cy="418702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Code: Set up MPU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297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Wake the MPU chip up and set the scale of the gyroscope and accelerometer accordingly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 filtering to improve the </a:t>
            </a:r>
            <a:r>
              <a:rPr lang="en"/>
              <a:t>acquired</a:t>
            </a:r>
            <a:r>
              <a:rPr lang="en"/>
              <a:t> data.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Code: </a:t>
            </a:r>
            <a:r>
              <a:rPr lang="en"/>
              <a:t>Acquire</a:t>
            </a:r>
            <a:r>
              <a:rPr lang="en"/>
              <a:t> Starting Position</a:t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152475"/>
            <a:ext cx="2665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Get an average angle value </a:t>
            </a:r>
            <a:r>
              <a:rPr lang="en"/>
              <a:t>from</a:t>
            </a:r>
            <a:r>
              <a:rPr lang="en"/>
              <a:t> the MPU so we know where “upright” is.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Take the average of 500 measurements.  </a:t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9696" y="1412638"/>
            <a:ext cx="5958450" cy="231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