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4" r:id="rId2"/>
    <p:sldId id="265" r:id="rId3"/>
    <p:sldId id="266" r:id="rId4"/>
    <p:sldId id="269" r:id="rId5"/>
    <p:sldId id="270" r:id="rId6"/>
    <p:sldId id="271" r:id="rId7"/>
    <p:sldId id="272" r:id="rId8"/>
    <p:sldId id="273" r:id="rId9"/>
    <p:sldId id="274" r:id="rId10"/>
    <p:sldId id="275" r:id="rId11"/>
    <p:sldId id="299" r:id="rId12"/>
    <p:sldId id="276" r:id="rId13"/>
    <p:sldId id="300" r:id="rId14"/>
    <p:sldId id="277" r:id="rId15"/>
    <p:sldId id="301" r:id="rId16"/>
    <p:sldId id="302" r:id="rId17"/>
    <p:sldId id="294" r:id="rId18"/>
    <p:sldId id="295" r:id="rId19"/>
    <p:sldId id="279" r:id="rId20"/>
    <p:sldId id="280" r:id="rId21"/>
    <p:sldId id="282" r:id="rId22"/>
    <p:sldId id="281" r:id="rId23"/>
    <p:sldId id="285" r:id="rId24"/>
    <p:sldId id="286" r:id="rId25"/>
    <p:sldId id="283" r:id="rId26"/>
    <p:sldId id="284" r:id="rId27"/>
    <p:sldId id="287" r:id="rId28"/>
    <p:sldId id="288" r:id="rId29"/>
    <p:sldId id="289" r:id="rId30"/>
    <p:sldId id="290" r:id="rId31"/>
    <p:sldId id="291" r:id="rId32"/>
    <p:sldId id="292" r:id="rId33"/>
    <p:sldId id="293" r:id="rId34"/>
    <p:sldId id="296" r:id="rId35"/>
    <p:sldId id="297" r:id="rId36"/>
    <p:sldId id="298" r:id="rId37"/>
    <p:sldId id="303"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84" y="4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BEF83-3EF7-4276-B019-C7E5F0713E6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FF9F851-3A43-4F30-80A6-10C04BC106E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5FE2C6A-8CE5-4927-A94E-18615D2458FF}"/>
              </a:ext>
            </a:extLst>
          </p:cNvPr>
          <p:cNvSpPr>
            <a:spLocks noGrp="1"/>
          </p:cNvSpPr>
          <p:nvPr>
            <p:ph type="dt" sz="half" idx="10"/>
          </p:nvPr>
        </p:nvSpPr>
        <p:spPr/>
        <p:txBody>
          <a:bodyPr/>
          <a:lstStyle/>
          <a:p>
            <a:fld id="{09871F26-D2ED-4C40-8EA4-DF39DBAEF976}" type="datetimeFigureOut">
              <a:rPr lang="en-US" smtClean="0"/>
              <a:t>9/6/2020</a:t>
            </a:fld>
            <a:endParaRPr lang="en-US"/>
          </a:p>
        </p:txBody>
      </p:sp>
      <p:sp>
        <p:nvSpPr>
          <p:cNvPr id="5" name="Footer Placeholder 4">
            <a:extLst>
              <a:ext uri="{FF2B5EF4-FFF2-40B4-BE49-F238E27FC236}">
                <a16:creationId xmlns:a16="http://schemas.microsoft.com/office/drawing/2014/main" id="{2708501E-5695-4AE1-BA0B-B57C2B6215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3B035F-D817-45E0-B36B-1FC9825FCCC5}"/>
              </a:ext>
            </a:extLst>
          </p:cNvPr>
          <p:cNvSpPr>
            <a:spLocks noGrp="1"/>
          </p:cNvSpPr>
          <p:nvPr>
            <p:ph type="sldNum" sz="quarter" idx="12"/>
          </p:nvPr>
        </p:nvSpPr>
        <p:spPr/>
        <p:txBody>
          <a:bodyPr/>
          <a:lstStyle/>
          <a:p>
            <a:fld id="{8FD835C2-D11B-4BBE-902B-7243B64B7C45}" type="slidenum">
              <a:rPr lang="en-US" smtClean="0"/>
              <a:t>‹#›</a:t>
            </a:fld>
            <a:endParaRPr lang="en-US"/>
          </a:p>
        </p:txBody>
      </p:sp>
    </p:spTree>
    <p:extLst>
      <p:ext uri="{BB962C8B-B14F-4D97-AF65-F5344CB8AC3E}">
        <p14:creationId xmlns:p14="http://schemas.microsoft.com/office/powerpoint/2010/main" val="353495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5CBB6-98BC-42DA-90EA-EF0ECF54558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97174C1-E521-44EF-A21F-09DB1E2E0D3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4ABB7F-244F-4A55-AE2E-5EDD2139DC7C}"/>
              </a:ext>
            </a:extLst>
          </p:cNvPr>
          <p:cNvSpPr>
            <a:spLocks noGrp="1"/>
          </p:cNvSpPr>
          <p:nvPr>
            <p:ph type="dt" sz="half" idx="10"/>
          </p:nvPr>
        </p:nvSpPr>
        <p:spPr/>
        <p:txBody>
          <a:bodyPr/>
          <a:lstStyle/>
          <a:p>
            <a:fld id="{09871F26-D2ED-4C40-8EA4-DF39DBAEF976}" type="datetimeFigureOut">
              <a:rPr lang="en-US" smtClean="0"/>
              <a:t>9/6/2020</a:t>
            </a:fld>
            <a:endParaRPr lang="en-US"/>
          </a:p>
        </p:txBody>
      </p:sp>
      <p:sp>
        <p:nvSpPr>
          <p:cNvPr id="5" name="Footer Placeholder 4">
            <a:extLst>
              <a:ext uri="{FF2B5EF4-FFF2-40B4-BE49-F238E27FC236}">
                <a16:creationId xmlns:a16="http://schemas.microsoft.com/office/drawing/2014/main" id="{4D6F80B6-BDD6-49DC-B331-22E41F9F05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040BD9-2E65-4FB5-AD31-76E770C67631}"/>
              </a:ext>
            </a:extLst>
          </p:cNvPr>
          <p:cNvSpPr>
            <a:spLocks noGrp="1"/>
          </p:cNvSpPr>
          <p:nvPr>
            <p:ph type="sldNum" sz="quarter" idx="12"/>
          </p:nvPr>
        </p:nvSpPr>
        <p:spPr/>
        <p:txBody>
          <a:bodyPr/>
          <a:lstStyle/>
          <a:p>
            <a:fld id="{8FD835C2-D11B-4BBE-902B-7243B64B7C45}" type="slidenum">
              <a:rPr lang="en-US" smtClean="0"/>
              <a:t>‹#›</a:t>
            </a:fld>
            <a:endParaRPr lang="en-US"/>
          </a:p>
        </p:txBody>
      </p:sp>
    </p:spTree>
    <p:extLst>
      <p:ext uri="{BB962C8B-B14F-4D97-AF65-F5344CB8AC3E}">
        <p14:creationId xmlns:p14="http://schemas.microsoft.com/office/powerpoint/2010/main" val="1425960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450420D-586F-4F68-BD96-75B521774AE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2A8CA83-3952-4248-B463-8E8C69833D1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ABE802-1088-4B12-968F-B6DB01148A06}"/>
              </a:ext>
            </a:extLst>
          </p:cNvPr>
          <p:cNvSpPr>
            <a:spLocks noGrp="1"/>
          </p:cNvSpPr>
          <p:nvPr>
            <p:ph type="dt" sz="half" idx="10"/>
          </p:nvPr>
        </p:nvSpPr>
        <p:spPr/>
        <p:txBody>
          <a:bodyPr/>
          <a:lstStyle/>
          <a:p>
            <a:fld id="{09871F26-D2ED-4C40-8EA4-DF39DBAEF976}" type="datetimeFigureOut">
              <a:rPr lang="en-US" smtClean="0"/>
              <a:t>9/6/2020</a:t>
            </a:fld>
            <a:endParaRPr lang="en-US"/>
          </a:p>
        </p:txBody>
      </p:sp>
      <p:sp>
        <p:nvSpPr>
          <p:cNvPr id="5" name="Footer Placeholder 4">
            <a:extLst>
              <a:ext uri="{FF2B5EF4-FFF2-40B4-BE49-F238E27FC236}">
                <a16:creationId xmlns:a16="http://schemas.microsoft.com/office/drawing/2014/main" id="{9251D5DE-992F-40F3-95EF-4305B11EE6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6B30C1-936C-4EE8-A163-DEB71B83D8FD}"/>
              </a:ext>
            </a:extLst>
          </p:cNvPr>
          <p:cNvSpPr>
            <a:spLocks noGrp="1"/>
          </p:cNvSpPr>
          <p:nvPr>
            <p:ph type="sldNum" sz="quarter" idx="12"/>
          </p:nvPr>
        </p:nvSpPr>
        <p:spPr/>
        <p:txBody>
          <a:bodyPr/>
          <a:lstStyle/>
          <a:p>
            <a:fld id="{8FD835C2-D11B-4BBE-902B-7243B64B7C45}" type="slidenum">
              <a:rPr lang="en-US" smtClean="0"/>
              <a:t>‹#›</a:t>
            </a:fld>
            <a:endParaRPr lang="en-US"/>
          </a:p>
        </p:txBody>
      </p:sp>
    </p:spTree>
    <p:extLst>
      <p:ext uri="{BB962C8B-B14F-4D97-AF65-F5344CB8AC3E}">
        <p14:creationId xmlns:p14="http://schemas.microsoft.com/office/powerpoint/2010/main" val="3770222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B14E7-142C-4715-B1E2-7214AF4526A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D70D8A-EA81-47B9-A9FD-A64F78A8DEA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B8CF57-A2CA-4854-A8F4-4FF6A2DC0892}"/>
              </a:ext>
            </a:extLst>
          </p:cNvPr>
          <p:cNvSpPr>
            <a:spLocks noGrp="1"/>
          </p:cNvSpPr>
          <p:nvPr>
            <p:ph type="dt" sz="half" idx="10"/>
          </p:nvPr>
        </p:nvSpPr>
        <p:spPr/>
        <p:txBody>
          <a:bodyPr/>
          <a:lstStyle/>
          <a:p>
            <a:fld id="{09871F26-D2ED-4C40-8EA4-DF39DBAEF976}" type="datetimeFigureOut">
              <a:rPr lang="en-US" smtClean="0"/>
              <a:t>9/6/2020</a:t>
            </a:fld>
            <a:endParaRPr lang="en-US"/>
          </a:p>
        </p:txBody>
      </p:sp>
      <p:sp>
        <p:nvSpPr>
          <p:cNvPr id="5" name="Footer Placeholder 4">
            <a:extLst>
              <a:ext uri="{FF2B5EF4-FFF2-40B4-BE49-F238E27FC236}">
                <a16:creationId xmlns:a16="http://schemas.microsoft.com/office/drawing/2014/main" id="{E6C93D19-AE4D-48DA-A1AF-F673DFDDB8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0755DE-23E2-42A3-9085-1D73D0E66D14}"/>
              </a:ext>
            </a:extLst>
          </p:cNvPr>
          <p:cNvSpPr>
            <a:spLocks noGrp="1"/>
          </p:cNvSpPr>
          <p:nvPr>
            <p:ph type="sldNum" sz="quarter" idx="12"/>
          </p:nvPr>
        </p:nvSpPr>
        <p:spPr/>
        <p:txBody>
          <a:bodyPr/>
          <a:lstStyle/>
          <a:p>
            <a:fld id="{8FD835C2-D11B-4BBE-902B-7243B64B7C45}" type="slidenum">
              <a:rPr lang="en-US" smtClean="0"/>
              <a:t>‹#›</a:t>
            </a:fld>
            <a:endParaRPr lang="en-US"/>
          </a:p>
        </p:txBody>
      </p:sp>
    </p:spTree>
    <p:extLst>
      <p:ext uri="{BB962C8B-B14F-4D97-AF65-F5344CB8AC3E}">
        <p14:creationId xmlns:p14="http://schemas.microsoft.com/office/powerpoint/2010/main" val="2867081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59146-5280-4AB5-9659-5517A199C64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520C7D7-65E9-4996-BD9F-2C2C896F789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A34B526-ED45-4E4C-ACE3-294B9AA11FB5}"/>
              </a:ext>
            </a:extLst>
          </p:cNvPr>
          <p:cNvSpPr>
            <a:spLocks noGrp="1"/>
          </p:cNvSpPr>
          <p:nvPr>
            <p:ph type="dt" sz="half" idx="10"/>
          </p:nvPr>
        </p:nvSpPr>
        <p:spPr/>
        <p:txBody>
          <a:bodyPr/>
          <a:lstStyle/>
          <a:p>
            <a:fld id="{09871F26-D2ED-4C40-8EA4-DF39DBAEF976}" type="datetimeFigureOut">
              <a:rPr lang="en-US" smtClean="0"/>
              <a:t>9/6/2020</a:t>
            </a:fld>
            <a:endParaRPr lang="en-US"/>
          </a:p>
        </p:txBody>
      </p:sp>
      <p:sp>
        <p:nvSpPr>
          <p:cNvPr id="5" name="Footer Placeholder 4">
            <a:extLst>
              <a:ext uri="{FF2B5EF4-FFF2-40B4-BE49-F238E27FC236}">
                <a16:creationId xmlns:a16="http://schemas.microsoft.com/office/drawing/2014/main" id="{7B9342F6-C478-4C90-955D-35EE46B2E7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DCBE88-0030-43A8-8481-4C2BE29007F6}"/>
              </a:ext>
            </a:extLst>
          </p:cNvPr>
          <p:cNvSpPr>
            <a:spLocks noGrp="1"/>
          </p:cNvSpPr>
          <p:nvPr>
            <p:ph type="sldNum" sz="quarter" idx="12"/>
          </p:nvPr>
        </p:nvSpPr>
        <p:spPr/>
        <p:txBody>
          <a:bodyPr/>
          <a:lstStyle/>
          <a:p>
            <a:fld id="{8FD835C2-D11B-4BBE-902B-7243B64B7C45}" type="slidenum">
              <a:rPr lang="en-US" smtClean="0"/>
              <a:t>‹#›</a:t>
            </a:fld>
            <a:endParaRPr lang="en-US"/>
          </a:p>
        </p:txBody>
      </p:sp>
    </p:spTree>
    <p:extLst>
      <p:ext uri="{BB962C8B-B14F-4D97-AF65-F5344CB8AC3E}">
        <p14:creationId xmlns:p14="http://schemas.microsoft.com/office/powerpoint/2010/main" val="14662408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26C21-DA3A-4718-B0EF-E0218F713D4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5FF1BD9-BA75-4069-B649-D427E84A8AB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25DAD8A-07CE-4A50-AC85-7B590BE70D7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AA7F6C7-EB5C-441C-9481-BF4D5B99D44C}"/>
              </a:ext>
            </a:extLst>
          </p:cNvPr>
          <p:cNvSpPr>
            <a:spLocks noGrp="1"/>
          </p:cNvSpPr>
          <p:nvPr>
            <p:ph type="dt" sz="half" idx="10"/>
          </p:nvPr>
        </p:nvSpPr>
        <p:spPr/>
        <p:txBody>
          <a:bodyPr/>
          <a:lstStyle/>
          <a:p>
            <a:fld id="{09871F26-D2ED-4C40-8EA4-DF39DBAEF976}" type="datetimeFigureOut">
              <a:rPr lang="en-US" smtClean="0"/>
              <a:t>9/6/2020</a:t>
            </a:fld>
            <a:endParaRPr lang="en-US"/>
          </a:p>
        </p:txBody>
      </p:sp>
      <p:sp>
        <p:nvSpPr>
          <p:cNvPr id="6" name="Footer Placeholder 5">
            <a:extLst>
              <a:ext uri="{FF2B5EF4-FFF2-40B4-BE49-F238E27FC236}">
                <a16:creationId xmlns:a16="http://schemas.microsoft.com/office/drawing/2014/main" id="{7A005FFF-805B-4806-84B8-078CDAD1715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C8E2B8-2E14-4C89-9D50-53575710A8C3}"/>
              </a:ext>
            </a:extLst>
          </p:cNvPr>
          <p:cNvSpPr>
            <a:spLocks noGrp="1"/>
          </p:cNvSpPr>
          <p:nvPr>
            <p:ph type="sldNum" sz="quarter" idx="12"/>
          </p:nvPr>
        </p:nvSpPr>
        <p:spPr/>
        <p:txBody>
          <a:bodyPr/>
          <a:lstStyle/>
          <a:p>
            <a:fld id="{8FD835C2-D11B-4BBE-902B-7243B64B7C45}" type="slidenum">
              <a:rPr lang="en-US" smtClean="0"/>
              <a:t>‹#›</a:t>
            </a:fld>
            <a:endParaRPr lang="en-US"/>
          </a:p>
        </p:txBody>
      </p:sp>
    </p:spTree>
    <p:extLst>
      <p:ext uri="{BB962C8B-B14F-4D97-AF65-F5344CB8AC3E}">
        <p14:creationId xmlns:p14="http://schemas.microsoft.com/office/powerpoint/2010/main" val="19365351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0E2DD-6F21-4113-85BB-014E8E681D6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4EA197D-17F6-4C5B-BF2E-91F6047E2E5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135DA69-B1B9-4CFB-801E-4446F70F85E0}"/>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76ACD50-2E70-4A1B-A164-F4C3B1D0CDA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7C94CAC-1EF5-4201-A1C3-00AD255D8DC7}"/>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FDD412A-F091-4498-A0A3-91655B218D9F}"/>
              </a:ext>
            </a:extLst>
          </p:cNvPr>
          <p:cNvSpPr>
            <a:spLocks noGrp="1"/>
          </p:cNvSpPr>
          <p:nvPr>
            <p:ph type="dt" sz="half" idx="10"/>
          </p:nvPr>
        </p:nvSpPr>
        <p:spPr/>
        <p:txBody>
          <a:bodyPr/>
          <a:lstStyle/>
          <a:p>
            <a:fld id="{09871F26-D2ED-4C40-8EA4-DF39DBAEF976}" type="datetimeFigureOut">
              <a:rPr lang="en-US" smtClean="0"/>
              <a:t>9/6/2020</a:t>
            </a:fld>
            <a:endParaRPr lang="en-US"/>
          </a:p>
        </p:txBody>
      </p:sp>
      <p:sp>
        <p:nvSpPr>
          <p:cNvPr id="8" name="Footer Placeholder 7">
            <a:extLst>
              <a:ext uri="{FF2B5EF4-FFF2-40B4-BE49-F238E27FC236}">
                <a16:creationId xmlns:a16="http://schemas.microsoft.com/office/drawing/2014/main" id="{FCA917E3-5F7A-4515-B416-DBBA04FD0CD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C9A6BBB-11B3-4ED5-BD3A-C3FFA4BDF83D}"/>
              </a:ext>
            </a:extLst>
          </p:cNvPr>
          <p:cNvSpPr>
            <a:spLocks noGrp="1"/>
          </p:cNvSpPr>
          <p:nvPr>
            <p:ph type="sldNum" sz="quarter" idx="12"/>
          </p:nvPr>
        </p:nvSpPr>
        <p:spPr/>
        <p:txBody>
          <a:bodyPr/>
          <a:lstStyle/>
          <a:p>
            <a:fld id="{8FD835C2-D11B-4BBE-902B-7243B64B7C45}" type="slidenum">
              <a:rPr lang="en-US" smtClean="0"/>
              <a:t>‹#›</a:t>
            </a:fld>
            <a:endParaRPr lang="en-US"/>
          </a:p>
        </p:txBody>
      </p:sp>
    </p:spTree>
    <p:extLst>
      <p:ext uri="{BB962C8B-B14F-4D97-AF65-F5344CB8AC3E}">
        <p14:creationId xmlns:p14="http://schemas.microsoft.com/office/powerpoint/2010/main" val="26239590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8173C-4588-405E-B63B-CA9CC7C11B9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D9D7A23-DFD8-4F90-8CF4-5ACC4377F952}"/>
              </a:ext>
            </a:extLst>
          </p:cNvPr>
          <p:cNvSpPr>
            <a:spLocks noGrp="1"/>
          </p:cNvSpPr>
          <p:nvPr>
            <p:ph type="dt" sz="half" idx="10"/>
          </p:nvPr>
        </p:nvSpPr>
        <p:spPr/>
        <p:txBody>
          <a:bodyPr/>
          <a:lstStyle/>
          <a:p>
            <a:fld id="{09871F26-D2ED-4C40-8EA4-DF39DBAEF976}" type="datetimeFigureOut">
              <a:rPr lang="en-US" smtClean="0"/>
              <a:t>9/6/2020</a:t>
            </a:fld>
            <a:endParaRPr lang="en-US"/>
          </a:p>
        </p:txBody>
      </p:sp>
      <p:sp>
        <p:nvSpPr>
          <p:cNvPr id="4" name="Footer Placeholder 3">
            <a:extLst>
              <a:ext uri="{FF2B5EF4-FFF2-40B4-BE49-F238E27FC236}">
                <a16:creationId xmlns:a16="http://schemas.microsoft.com/office/drawing/2014/main" id="{BFC488F6-8D3B-47C0-B800-B39DB8FE81B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9AB44E5-5BE7-48BF-A8EB-BDC84B52FCE7}"/>
              </a:ext>
            </a:extLst>
          </p:cNvPr>
          <p:cNvSpPr>
            <a:spLocks noGrp="1"/>
          </p:cNvSpPr>
          <p:nvPr>
            <p:ph type="sldNum" sz="quarter" idx="12"/>
          </p:nvPr>
        </p:nvSpPr>
        <p:spPr/>
        <p:txBody>
          <a:bodyPr/>
          <a:lstStyle/>
          <a:p>
            <a:fld id="{8FD835C2-D11B-4BBE-902B-7243B64B7C45}" type="slidenum">
              <a:rPr lang="en-US" smtClean="0"/>
              <a:t>‹#›</a:t>
            </a:fld>
            <a:endParaRPr lang="en-US"/>
          </a:p>
        </p:txBody>
      </p:sp>
    </p:spTree>
    <p:extLst>
      <p:ext uri="{BB962C8B-B14F-4D97-AF65-F5344CB8AC3E}">
        <p14:creationId xmlns:p14="http://schemas.microsoft.com/office/powerpoint/2010/main" val="1516658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BF4BF45-8AA8-4567-80A4-317DC904F801}"/>
              </a:ext>
            </a:extLst>
          </p:cNvPr>
          <p:cNvSpPr>
            <a:spLocks noGrp="1"/>
          </p:cNvSpPr>
          <p:nvPr>
            <p:ph type="dt" sz="half" idx="10"/>
          </p:nvPr>
        </p:nvSpPr>
        <p:spPr/>
        <p:txBody>
          <a:bodyPr/>
          <a:lstStyle/>
          <a:p>
            <a:fld id="{09871F26-D2ED-4C40-8EA4-DF39DBAEF976}" type="datetimeFigureOut">
              <a:rPr lang="en-US" smtClean="0"/>
              <a:t>9/6/2020</a:t>
            </a:fld>
            <a:endParaRPr lang="en-US"/>
          </a:p>
        </p:txBody>
      </p:sp>
      <p:sp>
        <p:nvSpPr>
          <p:cNvPr id="3" name="Footer Placeholder 2">
            <a:extLst>
              <a:ext uri="{FF2B5EF4-FFF2-40B4-BE49-F238E27FC236}">
                <a16:creationId xmlns:a16="http://schemas.microsoft.com/office/drawing/2014/main" id="{021430AC-6E9C-4643-B398-0742A693148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B187924-202C-4EC5-8DF0-E8B009D3FC3A}"/>
              </a:ext>
            </a:extLst>
          </p:cNvPr>
          <p:cNvSpPr>
            <a:spLocks noGrp="1"/>
          </p:cNvSpPr>
          <p:nvPr>
            <p:ph type="sldNum" sz="quarter" idx="12"/>
          </p:nvPr>
        </p:nvSpPr>
        <p:spPr/>
        <p:txBody>
          <a:bodyPr/>
          <a:lstStyle/>
          <a:p>
            <a:fld id="{8FD835C2-D11B-4BBE-902B-7243B64B7C45}" type="slidenum">
              <a:rPr lang="en-US" smtClean="0"/>
              <a:t>‹#›</a:t>
            </a:fld>
            <a:endParaRPr lang="en-US"/>
          </a:p>
        </p:txBody>
      </p:sp>
    </p:spTree>
    <p:extLst>
      <p:ext uri="{BB962C8B-B14F-4D97-AF65-F5344CB8AC3E}">
        <p14:creationId xmlns:p14="http://schemas.microsoft.com/office/powerpoint/2010/main" val="804488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48BC9B-5263-4C70-8FEA-7AA0628CFA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CC7756C-A1A4-47AE-B919-2E86819806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804BB6-A7AF-49F3-A672-BE09483F43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04C14BC-DA90-43F0-942A-3B41282DADB5}"/>
              </a:ext>
            </a:extLst>
          </p:cNvPr>
          <p:cNvSpPr>
            <a:spLocks noGrp="1"/>
          </p:cNvSpPr>
          <p:nvPr>
            <p:ph type="dt" sz="half" idx="10"/>
          </p:nvPr>
        </p:nvSpPr>
        <p:spPr/>
        <p:txBody>
          <a:bodyPr/>
          <a:lstStyle/>
          <a:p>
            <a:fld id="{09871F26-D2ED-4C40-8EA4-DF39DBAEF976}" type="datetimeFigureOut">
              <a:rPr lang="en-US" smtClean="0"/>
              <a:t>9/6/2020</a:t>
            </a:fld>
            <a:endParaRPr lang="en-US"/>
          </a:p>
        </p:txBody>
      </p:sp>
      <p:sp>
        <p:nvSpPr>
          <p:cNvPr id="6" name="Footer Placeholder 5">
            <a:extLst>
              <a:ext uri="{FF2B5EF4-FFF2-40B4-BE49-F238E27FC236}">
                <a16:creationId xmlns:a16="http://schemas.microsoft.com/office/drawing/2014/main" id="{0D570E5F-C2C1-42C1-8624-3C35E05516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622310-5DFE-4799-A82E-4BE1E457F2D1}"/>
              </a:ext>
            </a:extLst>
          </p:cNvPr>
          <p:cNvSpPr>
            <a:spLocks noGrp="1"/>
          </p:cNvSpPr>
          <p:nvPr>
            <p:ph type="sldNum" sz="quarter" idx="12"/>
          </p:nvPr>
        </p:nvSpPr>
        <p:spPr/>
        <p:txBody>
          <a:bodyPr/>
          <a:lstStyle/>
          <a:p>
            <a:fld id="{8FD835C2-D11B-4BBE-902B-7243B64B7C45}" type="slidenum">
              <a:rPr lang="en-US" smtClean="0"/>
              <a:t>‹#›</a:t>
            </a:fld>
            <a:endParaRPr lang="en-US"/>
          </a:p>
        </p:txBody>
      </p:sp>
    </p:spTree>
    <p:extLst>
      <p:ext uri="{BB962C8B-B14F-4D97-AF65-F5344CB8AC3E}">
        <p14:creationId xmlns:p14="http://schemas.microsoft.com/office/powerpoint/2010/main" val="9548781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79F30-3C73-46DA-8B8E-C02C77EA83D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C6CDDEC-5EE7-429C-BE12-CA2B25955C2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50A3D1F-AB83-4224-B250-5264C4864A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FF6A48B-A2ED-49AC-B731-375123246CA3}"/>
              </a:ext>
            </a:extLst>
          </p:cNvPr>
          <p:cNvSpPr>
            <a:spLocks noGrp="1"/>
          </p:cNvSpPr>
          <p:nvPr>
            <p:ph type="dt" sz="half" idx="10"/>
          </p:nvPr>
        </p:nvSpPr>
        <p:spPr/>
        <p:txBody>
          <a:bodyPr/>
          <a:lstStyle/>
          <a:p>
            <a:fld id="{09871F26-D2ED-4C40-8EA4-DF39DBAEF976}" type="datetimeFigureOut">
              <a:rPr lang="en-US" smtClean="0"/>
              <a:t>9/6/2020</a:t>
            </a:fld>
            <a:endParaRPr lang="en-US"/>
          </a:p>
        </p:txBody>
      </p:sp>
      <p:sp>
        <p:nvSpPr>
          <p:cNvPr id="6" name="Footer Placeholder 5">
            <a:extLst>
              <a:ext uri="{FF2B5EF4-FFF2-40B4-BE49-F238E27FC236}">
                <a16:creationId xmlns:a16="http://schemas.microsoft.com/office/drawing/2014/main" id="{75C79600-B950-44AF-A47E-B5607DF39D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9950AD0-5097-422A-A59C-277AFBE935F3}"/>
              </a:ext>
            </a:extLst>
          </p:cNvPr>
          <p:cNvSpPr>
            <a:spLocks noGrp="1"/>
          </p:cNvSpPr>
          <p:nvPr>
            <p:ph type="sldNum" sz="quarter" idx="12"/>
          </p:nvPr>
        </p:nvSpPr>
        <p:spPr/>
        <p:txBody>
          <a:bodyPr/>
          <a:lstStyle/>
          <a:p>
            <a:fld id="{8FD835C2-D11B-4BBE-902B-7243B64B7C45}" type="slidenum">
              <a:rPr lang="en-US" smtClean="0"/>
              <a:t>‹#›</a:t>
            </a:fld>
            <a:endParaRPr lang="en-US"/>
          </a:p>
        </p:txBody>
      </p:sp>
    </p:spTree>
    <p:extLst>
      <p:ext uri="{BB962C8B-B14F-4D97-AF65-F5344CB8AC3E}">
        <p14:creationId xmlns:p14="http://schemas.microsoft.com/office/powerpoint/2010/main" val="1204941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942D3B1-BDA1-4730-AE3E-78A13F1A42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F92159F-41FA-4BA2-85E5-91AB8254EC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34DBAF-C7AA-4627-A85D-21EF2A7246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871F26-D2ED-4C40-8EA4-DF39DBAEF976}" type="datetimeFigureOut">
              <a:rPr lang="en-US" smtClean="0"/>
              <a:t>9/6/2020</a:t>
            </a:fld>
            <a:endParaRPr lang="en-US"/>
          </a:p>
        </p:txBody>
      </p:sp>
      <p:sp>
        <p:nvSpPr>
          <p:cNvPr id="5" name="Footer Placeholder 4">
            <a:extLst>
              <a:ext uri="{FF2B5EF4-FFF2-40B4-BE49-F238E27FC236}">
                <a16:creationId xmlns:a16="http://schemas.microsoft.com/office/drawing/2014/main" id="{81F33A48-4B20-4014-9A0B-7EC4E5AB20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7A6CE25-017C-43D9-B469-0ECAB7648C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D835C2-D11B-4BBE-902B-7243B64B7C45}" type="slidenum">
              <a:rPr lang="en-US" smtClean="0"/>
              <a:t>‹#›</a:t>
            </a:fld>
            <a:endParaRPr lang="en-US"/>
          </a:p>
        </p:txBody>
      </p:sp>
    </p:spTree>
    <p:extLst>
      <p:ext uri="{BB962C8B-B14F-4D97-AF65-F5344CB8AC3E}">
        <p14:creationId xmlns:p14="http://schemas.microsoft.com/office/powerpoint/2010/main" val="18307056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hyperlink" Target="H10722_PMT.pdf" TargetMode="External"/><Relationship Id="rId4" Type="http://schemas.openxmlformats.org/officeDocument/2006/relationships/hyperlink" Target="H9306_H9307_TPMO1069E.pdf"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PMT_TIA_IC3D.pdf" TargetMode="External"/><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hyperlink" Target="https://www.mssl.ucl.ac.uk/www_detector/ccdgroup/optheory/ccdoperation.html" TargetMode="External"/><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en.wikipedia.org/wiki/Microelectromechanical_systems"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searchmobilecomputing.techtarget.com/definition/stylus" TargetMode="Externa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3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howtomechatronics.com/tutorials/arduino/rfid-works-make-arduino-based-rfid-door-lock/" TargetMode="External"/><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3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80F2A-5FFB-4CB9-9437-AEA648C10369}"/>
              </a:ext>
            </a:extLst>
          </p:cNvPr>
          <p:cNvSpPr>
            <a:spLocks noGrp="1"/>
          </p:cNvSpPr>
          <p:nvPr>
            <p:ph type="title"/>
          </p:nvPr>
        </p:nvSpPr>
        <p:spPr>
          <a:xfrm>
            <a:off x="838200" y="1089025"/>
            <a:ext cx="10515600" cy="1325563"/>
          </a:xfrm>
        </p:spPr>
        <p:txBody>
          <a:bodyPr/>
          <a:lstStyle/>
          <a:p>
            <a:pPr algn="ctr"/>
            <a:r>
              <a:rPr lang="en-US" b="1" dirty="0"/>
              <a:t>CE 432 Robotics II</a:t>
            </a:r>
            <a:br>
              <a:rPr lang="en-US" dirty="0"/>
            </a:br>
            <a:r>
              <a:rPr lang="en-US" sz="3200" dirty="0"/>
              <a:t>Sensors/Transducers and Actuators</a:t>
            </a:r>
            <a:endParaRPr lang="en-US" dirty="0"/>
          </a:p>
        </p:txBody>
      </p:sp>
      <p:sp>
        <p:nvSpPr>
          <p:cNvPr id="3" name="Content Placeholder 2">
            <a:extLst>
              <a:ext uri="{FF2B5EF4-FFF2-40B4-BE49-F238E27FC236}">
                <a16:creationId xmlns:a16="http://schemas.microsoft.com/office/drawing/2014/main" id="{9B03C42B-F862-43AC-8650-DDEB6D4CC87D}"/>
              </a:ext>
            </a:extLst>
          </p:cNvPr>
          <p:cNvSpPr>
            <a:spLocks noGrp="1"/>
          </p:cNvSpPr>
          <p:nvPr>
            <p:ph idx="1"/>
          </p:nvPr>
        </p:nvSpPr>
        <p:spPr>
          <a:xfrm>
            <a:off x="838200" y="3756025"/>
            <a:ext cx="10515600" cy="1768475"/>
          </a:xfrm>
        </p:spPr>
        <p:txBody>
          <a:bodyPr/>
          <a:lstStyle/>
          <a:p>
            <a:pPr marL="0" indent="0" algn="ctr">
              <a:buNone/>
            </a:pPr>
            <a:r>
              <a:rPr lang="en-US" dirty="0"/>
              <a:t>Yiyan Li</a:t>
            </a:r>
          </a:p>
          <a:p>
            <a:pPr marL="0" indent="0" algn="ctr">
              <a:buNone/>
            </a:pPr>
            <a:r>
              <a:rPr lang="en-US" dirty="0"/>
              <a:t>Computer Engineering</a:t>
            </a:r>
          </a:p>
          <a:p>
            <a:pPr marL="0" indent="0" algn="ctr">
              <a:buNone/>
            </a:pPr>
            <a:r>
              <a:rPr lang="en-US" dirty="0"/>
              <a:t>Fort Lewis College</a:t>
            </a:r>
          </a:p>
        </p:txBody>
      </p:sp>
    </p:spTree>
    <p:extLst>
      <p:ext uri="{BB962C8B-B14F-4D97-AF65-F5344CB8AC3E}">
        <p14:creationId xmlns:p14="http://schemas.microsoft.com/office/powerpoint/2010/main" val="32849606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Global Laser Displacement Sensor Market 2020-2026 KEYENCE, SICK ...">
            <a:extLst>
              <a:ext uri="{FF2B5EF4-FFF2-40B4-BE49-F238E27FC236}">
                <a16:creationId xmlns:a16="http://schemas.microsoft.com/office/drawing/2014/main" id="{D772FF7A-F3B3-46D1-B46D-5EAFE0C49E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23" y="1524000"/>
            <a:ext cx="5715000" cy="3810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81DFB70A-FFCE-47D4-A62B-BB6FC7CBA933}"/>
              </a:ext>
            </a:extLst>
          </p:cNvPr>
          <p:cNvSpPr txBox="1"/>
          <p:nvPr/>
        </p:nvSpPr>
        <p:spPr>
          <a:xfrm>
            <a:off x="498763" y="332509"/>
            <a:ext cx="6809172" cy="523220"/>
          </a:xfrm>
          <a:prstGeom prst="rect">
            <a:avLst/>
          </a:prstGeom>
          <a:noFill/>
        </p:spPr>
        <p:txBody>
          <a:bodyPr wrap="none" rtlCol="0">
            <a:spAutoFit/>
          </a:bodyPr>
          <a:lstStyle/>
          <a:p>
            <a:r>
              <a:rPr lang="en-US" sz="2800" dirty="0"/>
              <a:t>Industrial Displacement Sensors (laser-based)</a:t>
            </a:r>
          </a:p>
        </p:txBody>
      </p:sp>
      <p:pic>
        <p:nvPicPr>
          <p:cNvPr id="5" name="Picture 4">
            <a:extLst>
              <a:ext uri="{FF2B5EF4-FFF2-40B4-BE49-F238E27FC236}">
                <a16:creationId xmlns:a16="http://schemas.microsoft.com/office/drawing/2014/main" id="{255B2194-0B55-42E7-B05A-84F07D316DDC}"/>
              </a:ext>
            </a:extLst>
          </p:cNvPr>
          <p:cNvPicPr>
            <a:picLocks noChangeAspect="1"/>
          </p:cNvPicPr>
          <p:nvPr/>
        </p:nvPicPr>
        <p:blipFill>
          <a:blip r:embed="rId3"/>
          <a:stretch>
            <a:fillRect/>
          </a:stretch>
        </p:blipFill>
        <p:spPr>
          <a:xfrm>
            <a:off x="5976880" y="1524000"/>
            <a:ext cx="5870179" cy="2298926"/>
          </a:xfrm>
          <a:prstGeom prst="rect">
            <a:avLst/>
          </a:prstGeom>
        </p:spPr>
      </p:pic>
      <p:sp>
        <p:nvSpPr>
          <p:cNvPr id="6" name="TextBox 5">
            <a:extLst>
              <a:ext uri="{FF2B5EF4-FFF2-40B4-BE49-F238E27FC236}">
                <a16:creationId xmlns:a16="http://schemas.microsoft.com/office/drawing/2014/main" id="{A95959B8-29E9-41C8-A37E-E6B25DADB669}"/>
              </a:ext>
            </a:extLst>
          </p:cNvPr>
          <p:cNvSpPr txBox="1"/>
          <p:nvPr/>
        </p:nvSpPr>
        <p:spPr>
          <a:xfrm>
            <a:off x="6019800" y="4321629"/>
            <a:ext cx="5870179" cy="2308324"/>
          </a:xfrm>
          <a:prstGeom prst="rect">
            <a:avLst/>
          </a:prstGeom>
          <a:noFill/>
        </p:spPr>
        <p:txBody>
          <a:bodyPr wrap="square" rtlCol="0">
            <a:spAutoFit/>
          </a:bodyPr>
          <a:lstStyle/>
          <a:p>
            <a:pPr marL="285750" indent="-285750">
              <a:buFont typeface="Arial" panose="020B0604020202020204" pitchFamily="34" charset="0"/>
              <a:buChar char="•"/>
            </a:pPr>
            <a:r>
              <a:rPr lang="en-US" dirty="0"/>
              <a:t>Analog Voltage Output.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Used ones are available on </a:t>
            </a:r>
            <a:r>
              <a:rPr lang="en-US" dirty="0" err="1"/>
              <a:t>Ebay</a:t>
            </a:r>
            <a:r>
              <a:rPr lang="en-US" dirty="0"/>
              <a: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Most of the used ones are dis-assembled from assembly lines in the industry</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Resolution: </a:t>
            </a:r>
            <a:r>
              <a:rPr lang="en-US" b="1" dirty="0">
                <a:solidFill>
                  <a:srgbClr val="FF0000"/>
                </a:solidFill>
              </a:rPr>
              <a:t>10 nm</a:t>
            </a:r>
          </a:p>
        </p:txBody>
      </p:sp>
    </p:spTree>
    <p:extLst>
      <p:ext uri="{BB962C8B-B14F-4D97-AF65-F5344CB8AC3E}">
        <p14:creationId xmlns:p14="http://schemas.microsoft.com/office/powerpoint/2010/main" val="3863184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9C5B654-C9A0-4B9C-B507-6F331BB3A39E}"/>
              </a:ext>
            </a:extLst>
          </p:cNvPr>
          <p:cNvPicPr>
            <a:picLocks noChangeAspect="1"/>
          </p:cNvPicPr>
          <p:nvPr/>
        </p:nvPicPr>
        <p:blipFill>
          <a:blip r:embed="rId2"/>
          <a:stretch>
            <a:fillRect/>
          </a:stretch>
        </p:blipFill>
        <p:spPr>
          <a:xfrm>
            <a:off x="0" y="0"/>
            <a:ext cx="5036475" cy="6858000"/>
          </a:xfrm>
          <a:prstGeom prst="rect">
            <a:avLst/>
          </a:prstGeom>
        </p:spPr>
      </p:pic>
      <p:sp>
        <p:nvSpPr>
          <p:cNvPr id="5" name="TextBox 4">
            <a:extLst>
              <a:ext uri="{FF2B5EF4-FFF2-40B4-BE49-F238E27FC236}">
                <a16:creationId xmlns:a16="http://schemas.microsoft.com/office/drawing/2014/main" id="{EE0EF48D-5818-4676-B813-C596383A88E2}"/>
              </a:ext>
            </a:extLst>
          </p:cNvPr>
          <p:cNvSpPr txBox="1"/>
          <p:nvPr/>
        </p:nvSpPr>
        <p:spPr>
          <a:xfrm>
            <a:off x="5170714" y="152400"/>
            <a:ext cx="6906250" cy="3539430"/>
          </a:xfrm>
          <a:prstGeom prst="rect">
            <a:avLst/>
          </a:prstGeom>
          <a:noFill/>
        </p:spPr>
        <p:txBody>
          <a:bodyPr wrap="none" rtlCol="0">
            <a:spAutoFit/>
          </a:bodyPr>
          <a:lstStyle/>
          <a:p>
            <a:r>
              <a:rPr lang="en-US" sz="3200" dirty="0"/>
              <a:t>OMRON Z4M-W40 Displacement Sensor</a:t>
            </a:r>
          </a:p>
          <a:p>
            <a:endParaRPr lang="en-US" sz="3200" dirty="0"/>
          </a:p>
          <a:p>
            <a:r>
              <a:rPr lang="en-US" sz="3200" dirty="0"/>
              <a:t>Brown: 12 to 24 VDC</a:t>
            </a:r>
          </a:p>
          <a:p>
            <a:r>
              <a:rPr lang="en-US" sz="3200" dirty="0"/>
              <a:t>Blue: 0V (COM)</a:t>
            </a:r>
          </a:p>
          <a:p>
            <a:r>
              <a:rPr lang="en-US" sz="3200" dirty="0"/>
              <a:t>BLACK: ANALOG OUT (-4Vto4VDC)</a:t>
            </a:r>
          </a:p>
          <a:p>
            <a:r>
              <a:rPr lang="en-US" sz="3200" dirty="0"/>
              <a:t>ORANGE: ENABLE OUT (40V50mA)</a:t>
            </a:r>
          </a:p>
          <a:p>
            <a:r>
              <a:rPr lang="en-US" sz="3200" dirty="0"/>
              <a:t>PINK: LASER OFF</a:t>
            </a:r>
          </a:p>
        </p:txBody>
      </p:sp>
    </p:spTree>
    <p:extLst>
      <p:ext uri="{BB962C8B-B14F-4D97-AF65-F5344CB8AC3E}">
        <p14:creationId xmlns:p14="http://schemas.microsoft.com/office/powerpoint/2010/main" val="17830768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micro.magnet.fsu.edu/primer/digitalimaging/concepts/images/photomultiplier.jpg">
            <a:extLst>
              <a:ext uri="{FF2B5EF4-FFF2-40B4-BE49-F238E27FC236}">
                <a16:creationId xmlns:a16="http://schemas.microsoft.com/office/drawing/2014/main" id="{DC094557-E98C-4C0C-9E98-BE10044B4D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090" y="1918797"/>
            <a:ext cx="5564267" cy="353494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CA4D70F1-33C0-4E62-9309-B67EFABB9C51}"/>
              </a:ext>
            </a:extLst>
          </p:cNvPr>
          <p:cNvSpPr/>
          <p:nvPr/>
        </p:nvSpPr>
        <p:spPr>
          <a:xfrm>
            <a:off x="277090" y="214990"/>
            <a:ext cx="11508510" cy="1200329"/>
          </a:xfrm>
          <a:prstGeom prst="rect">
            <a:avLst/>
          </a:prstGeom>
        </p:spPr>
        <p:txBody>
          <a:bodyPr wrap="square">
            <a:spAutoFit/>
          </a:bodyPr>
          <a:lstStyle/>
          <a:p>
            <a:r>
              <a:rPr lang="en-US" b="1" dirty="0"/>
              <a:t>Photomultiplier Tubes </a:t>
            </a:r>
          </a:p>
          <a:p>
            <a:r>
              <a:rPr lang="en-US" dirty="0"/>
              <a:t>A photomultiplier tube, useful for light detection of very weak signals, is a </a:t>
            </a:r>
            <a:r>
              <a:rPr lang="en-US" dirty="0" err="1"/>
              <a:t>photoemissive</a:t>
            </a:r>
            <a:r>
              <a:rPr lang="en-US" dirty="0"/>
              <a:t> device (Dynodes) in which the absorption of a photon results in the emission of an electron. These detectors work by amplifying the electrons generated by a photocathode exposed to a photon flux.</a:t>
            </a:r>
          </a:p>
        </p:txBody>
      </p:sp>
      <p:pic>
        <p:nvPicPr>
          <p:cNvPr id="1029" name="Picture 5" descr="Photomultiplier tube modules | Hamamatsu Photonics">
            <a:extLst>
              <a:ext uri="{FF2B5EF4-FFF2-40B4-BE49-F238E27FC236}">
                <a16:creationId xmlns:a16="http://schemas.microsoft.com/office/drawing/2014/main" id="{CDF3A06B-D4FF-44B4-B769-7D8CE68302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6600" y="2178843"/>
            <a:ext cx="4165380" cy="250031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80F482A-2565-4022-AC8D-DE45B6C70BD0}"/>
              </a:ext>
            </a:extLst>
          </p:cNvPr>
          <p:cNvSpPr txBox="1"/>
          <p:nvPr/>
        </p:nvSpPr>
        <p:spPr>
          <a:xfrm>
            <a:off x="8137950" y="5271933"/>
            <a:ext cx="2062681" cy="400110"/>
          </a:xfrm>
          <a:prstGeom prst="rect">
            <a:avLst/>
          </a:prstGeom>
          <a:noFill/>
        </p:spPr>
        <p:txBody>
          <a:bodyPr wrap="none" rtlCol="0">
            <a:spAutoFit/>
          </a:bodyPr>
          <a:lstStyle/>
          <a:p>
            <a:r>
              <a:rPr lang="en-US" sz="2000" dirty="0"/>
              <a:t>Hamamatsu PMTs</a:t>
            </a:r>
          </a:p>
        </p:txBody>
      </p:sp>
      <p:sp>
        <p:nvSpPr>
          <p:cNvPr id="2" name="TextBox 1">
            <a:extLst>
              <a:ext uri="{FF2B5EF4-FFF2-40B4-BE49-F238E27FC236}">
                <a16:creationId xmlns:a16="http://schemas.microsoft.com/office/drawing/2014/main" id="{454833FD-0E8C-471D-9C43-E1B3026C10E3}"/>
              </a:ext>
            </a:extLst>
          </p:cNvPr>
          <p:cNvSpPr txBox="1"/>
          <p:nvPr/>
        </p:nvSpPr>
        <p:spPr>
          <a:xfrm>
            <a:off x="591127" y="6243782"/>
            <a:ext cx="5058244" cy="369332"/>
          </a:xfrm>
          <a:prstGeom prst="rect">
            <a:avLst/>
          </a:prstGeom>
          <a:noFill/>
        </p:spPr>
        <p:txBody>
          <a:bodyPr wrap="none" rtlCol="0">
            <a:spAutoFit/>
          </a:bodyPr>
          <a:lstStyle/>
          <a:p>
            <a:r>
              <a:rPr lang="en-US" dirty="0"/>
              <a:t>The two PMT products we have: </a:t>
            </a:r>
            <a:r>
              <a:rPr lang="en-US" dirty="0">
                <a:hlinkClick r:id="rId4" action="ppaction://hlinkfile"/>
              </a:rPr>
              <a:t>H9306</a:t>
            </a:r>
            <a:r>
              <a:rPr lang="en-US" dirty="0"/>
              <a:t> and </a:t>
            </a:r>
            <a:r>
              <a:rPr lang="en-US" dirty="0">
                <a:hlinkClick r:id="rId5" action="ppaction://hlinkfile"/>
              </a:rPr>
              <a:t>H10722</a:t>
            </a:r>
            <a:endParaRPr lang="en-US" dirty="0"/>
          </a:p>
        </p:txBody>
      </p:sp>
    </p:spTree>
    <p:extLst>
      <p:ext uri="{BB962C8B-B14F-4D97-AF65-F5344CB8AC3E}">
        <p14:creationId xmlns:p14="http://schemas.microsoft.com/office/powerpoint/2010/main" val="24362327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IA">
            <a:extLst>
              <a:ext uri="{FF2B5EF4-FFF2-40B4-BE49-F238E27FC236}">
                <a16:creationId xmlns:a16="http://schemas.microsoft.com/office/drawing/2014/main" id="{097DA6D2-D405-4D98-BE95-3D6761FCAA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6872" y="810207"/>
            <a:ext cx="9148619" cy="523758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6F8B4A1-97BD-45E6-8A7B-B6ED707C6CEB}"/>
              </a:ext>
            </a:extLst>
          </p:cNvPr>
          <p:cNvSpPr txBox="1"/>
          <p:nvPr/>
        </p:nvSpPr>
        <p:spPr>
          <a:xfrm>
            <a:off x="249381" y="193826"/>
            <a:ext cx="6177653" cy="461665"/>
          </a:xfrm>
          <a:prstGeom prst="rect">
            <a:avLst/>
          </a:prstGeom>
          <a:noFill/>
        </p:spPr>
        <p:txBody>
          <a:bodyPr wrap="none" rtlCol="0">
            <a:spAutoFit/>
          </a:bodyPr>
          <a:lstStyle/>
          <a:p>
            <a:r>
              <a:rPr lang="en-US" sz="2400" dirty="0"/>
              <a:t>When the output signal from the PMT is current</a:t>
            </a:r>
          </a:p>
        </p:txBody>
      </p:sp>
      <p:sp>
        <p:nvSpPr>
          <p:cNvPr id="2" name="TextBox 1">
            <a:extLst>
              <a:ext uri="{FF2B5EF4-FFF2-40B4-BE49-F238E27FC236}">
                <a16:creationId xmlns:a16="http://schemas.microsoft.com/office/drawing/2014/main" id="{A45628B4-799B-4F9F-8388-DD17DE401B36}"/>
              </a:ext>
            </a:extLst>
          </p:cNvPr>
          <p:cNvSpPr txBox="1"/>
          <p:nvPr/>
        </p:nvSpPr>
        <p:spPr>
          <a:xfrm>
            <a:off x="461818" y="6202508"/>
            <a:ext cx="4070602" cy="369332"/>
          </a:xfrm>
          <a:prstGeom prst="rect">
            <a:avLst/>
          </a:prstGeom>
          <a:noFill/>
        </p:spPr>
        <p:txBody>
          <a:bodyPr wrap="none" rtlCol="0">
            <a:spAutoFit/>
          </a:bodyPr>
          <a:lstStyle/>
          <a:p>
            <a:r>
              <a:rPr lang="en-US" dirty="0">
                <a:hlinkClick r:id="rId3" action="ppaction://hlinkfile"/>
              </a:rPr>
              <a:t>A schematic of a real commercial product</a:t>
            </a:r>
            <a:endParaRPr lang="en-US" dirty="0"/>
          </a:p>
        </p:txBody>
      </p:sp>
    </p:spTree>
    <p:extLst>
      <p:ext uri="{BB962C8B-B14F-4D97-AF65-F5344CB8AC3E}">
        <p14:creationId xmlns:p14="http://schemas.microsoft.com/office/powerpoint/2010/main" val="37925264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56DEE07-D03B-414A-A67F-6EEEB64CE23D}"/>
              </a:ext>
            </a:extLst>
          </p:cNvPr>
          <p:cNvSpPr/>
          <p:nvPr/>
        </p:nvSpPr>
        <p:spPr>
          <a:xfrm>
            <a:off x="189345" y="234154"/>
            <a:ext cx="11813309" cy="2862322"/>
          </a:xfrm>
          <a:prstGeom prst="rect">
            <a:avLst/>
          </a:prstGeom>
        </p:spPr>
        <p:txBody>
          <a:bodyPr wrap="square">
            <a:spAutoFit/>
          </a:bodyPr>
          <a:lstStyle/>
          <a:p>
            <a:r>
              <a:rPr lang="en-US" dirty="0"/>
              <a:t>A </a:t>
            </a:r>
            <a:r>
              <a:rPr lang="en-US" b="1" dirty="0"/>
              <a:t>charge-coupled device (CCD) </a:t>
            </a:r>
            <a:r>
              <a:rPr lang="en-US" dirty="0"/>
              <a:t>is an integrated circuit containing an array of linked, or coupled, capacitors. Under the control of an external circuit, each capacitor can transfer its electric charge to a neighboring capacitor. CCD sensors are a major technology used in digital imaging. In a CCD image sensor, pixels are represented by p-doped metal–oxide–semiconductor (MOS) capacitors. These MOS capacitors, the basic building blocks of a CCD are biased above the threshold for inversion when image acquisition begins, allowing the conversion of incoming photons into electron charges at the semiconductor-oxide interface; the CCD is then used to read out these charges. Although CCDs are not the only technology to allow for light detection, CCD image sensors are widely used in professional, medical, and scientific applications where high-quality image data are required. In applications with less exacting quality demands, such as consumer and professional digital cameras, active pixel sensors, also known as CMOS sensors (complementary MOS sensors), are generally used. However, the large quality advantage CCDs enjoyed early on has narrowed over time.</a:t>
            </a:r>
          </a:p>
        </p:txBody>
      </p:sp>
      <p:pic>
        <p:nvPicPr>
          <p:cNvPr id="6" name="Picture 5">
            <a:extLst>
              <a:ext uri="{FF2B5EF4-FFF2-40B4-BE49-F238E27FC236}">
                <a16:creationId xmlns:a16="http://schemas.microsoft.com/office/drawing/2014/main" id="{C33C4939-E5D1-476C-BE2B-AE28764BBB4A}"/>
              </a:ext>
            </a:extLst>
          </p:cNvPr>
          <p:cNvPicPr>
            <a:picLocks noChangeAspect="1"/>
          </p:cNvPicPr>
          <p:nvPr/>
        </p:nvPicPr>
        <p:blipFill>
          <a:blip r:embed="rId2"/>
          <a:stretch>
            <a:fillRect/>
          </a:stretch>
        </p:blipFill>
        <p:spPr>
          <a:xfrm>
            <a:off x="1466850" y="3096476"/>
            <a:ext cx="2887436" cy="2581564"/>
          </a:xfrm>
          <a:prstGeom prst="rect">
            <a:avLst/>
          </a:prstGeom>
        </p:spPr>
      </p:pic>
      <p:sp>
        <p:nvSpPr>
          <p:cNvPr id="7" name="Rectangle 6">
            <a:extLst>
              <a:ext uri="{FF2B5EF4-FFF2-40B4-BE49-F238E27FC236}">
                <a16:creationId xmlns:a16="http://schemas.microsoft.com/office/drawing/2014/main" id="{DFCDE8F9-C002-4EF0-85F3-0D0C631A34F5}"/>
              </a:ext>
            </a:extLst>
          </p:cNvPr>
          <p:cNvSpPr/>
          <p:nvPr/>
        </p:nvSpPr>
        <p:spPr>
          <a:xfrm>
            <a:off x="1114631" y="5934670"/>
            <a:ext cx="4197598" cy="923330"/>
          </a:xfrm>
          <a:prstGeom prst="rect">
            <a:avLst/>
          </a:prstGeom>
        </p:spPr>
        <p:txBody>
          <a:bodyPr wrap="square">
            <a:spAutoFit/>
          </a:bodyPr>
          <a:lstStyle/>
          <a:p>
            <a:r>
              <a:rPr lang="en-US" dirty="0"/>
              <a:t>A specially developed CCD in a wire-bonded package used for ultraviolet imaging</a:t>
            </a:r>
          </a:p>
        </p:txBody>
      </p:sp>
      <p:pic>
        <p:nvPicPr>
          <p:cNvPr id="2050" name="Picture 2" descr="https://upload.wikimedia.org/wikipedia/commons/thumb/6/66/CCD_charge_transfer_animation.gif/250px-CCD_charge_transfer_animation.gif">
            <a:extLst>
              <a:ext uri="{FF2B5EF4-FFF2-40B4-BE49-F238E27FC236}">
                <a16:creationId xmlns:a16="http://schemas.microsoft.com/office/drawing/2014/main" id="{4CCBA9F5-B23A-4D4D-9F9D-302986B600AE}"/>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430734" y="3331028"/>
            <a:ext cx="3629025" cy="195967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4B95765E-608D-47C8-8167-607626211641}"/>
              </a:ext>
            </a:extLst>
          </p:cNvPr>
          <p:cNvSpPr/>
          <p:nvPr/>
        </p:nvSpPr>
        <p:spPr>
          <a:xfrm>
            <a:off x="5486400" y="5423517"/>
            <a:ext cx="6096000" cy="1200329"/>
          </a:xfrm>
          <a:prstGeom prst="rect">
            <a:avLst/>
          </a:prstGeom>
        </p:spPr>
        <p:txBody>
          <a:bodyPr>
            <a:spAutoFit/>
          </a:bodyPr>
          <a:lstStyle/>
          <a:p>
            <a:r>
              <a:rPr lang="en-US" dirty="0"/>
              <a:t>The charge packets (electrons, blue) are collected in potential wells (yellow) created by applying positive voltage at the gate electrodes (G). Applying positive voltage to the gate electrode in the correct sequence transfers the charge packets.</a:t>
            </a:r>
          </a:p>
        </p:txBody>
      </p:sp>
    </p:spTree>
    <p:extLst>
      <p:ext uri="{BB962C8B-B14F-4D97-AF65-F5344CB8AC3E}">
        <p14:creationId xmlns:p14="http://schemas.microsoft.com/office/powerpoint/2010/main" val="21277757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FE77649-DC97-4934-BFC8-BF66B8CF666A}"/>
              </a:ext>
            </a:extLst>
          </p:cNvPr>
          <p:cNvSpPr txBox="1"/>
          <p:nvPr/>
        </p:nvSpPr>
        <p:spPr>
          <a:xfrm>
            <a:off x="176214" y="168048"/>
            <a:ext cx="1592937" cy="369332"/>
          </a:xfrm>
          <a:prstGeom prst="rect">
            <a:avLst/>
          </a:prstGeom>
          <a:noFill/>
        </p:spPr>
        <p:txBody>
          <a:bodyPr wrap="none" rtlCol="0">
            <a:spAutoFit/>
          </a:bodyPr>
          <a:lstStyle/>
          <a:p>
            <a:r>
              <a:rPr lang="en-US" b="1" dirty="0"/>
              <a:t>CCD Operation</a:t>
            </a:r>
          </a:p>
        </p:txBody>
      </p:sp>
      <p:pic>
        <p:nvPicPr>
          <p:cNvPr id="5" name="Picture 4">
            <a:extLst>
              <a:ext uri="{FF2B5EF4-FFF2-40B4-BE49-F238E27FC236}">
                <a16:creationId xmlns:a16="http://schemas.microsoft.com/office/drawing/2014/main" id="{EA88E390-CAF8-476B-A682-0E2332103087}"/>
              </a:ext>
            </a:extLst>
          </p:cNvPr>
          <p:cNvPicPr>
            <a:picLocks noChangeAspect="1"/>
          </p:cNvPicPr>
          <p:nvPr/>
        </p:nvPicPr>
        <p:blipFill>
          <a:blip r:embed="rId2"/>
          <a:stretch>
            <a:fillRect/>
          </a:stretch>
        </p:blipFill>
        <p:spPr>
          <a:xfrm>
            <a:off x="2473098" y="296738"/>
            <a:ext cx="4936304" cy="2850017"/>
          </a:xfrm>
          <a:prstGeom prst="rect">
            <a:avLst/>
          </a:prstGeom>
        </p:spPr>
      </p:pic>
      <p:pic>
        <p:nvPicPr>
          <p:cNvPr id="6" name="Picture 5">
            <a:extLst>
              <a:ext uri="{FF2B5EF4-FFF2-40B4-BE49-F238E27FC236}">
                <a16:creationId xmlns:a16="http://schemas.microsoft.com/office/drawing/2014/main" id="{3A05793C-0673-4F80-8A75-F7E15B9FBDCD}"/>
              </a:ext>
            </a:extLst>
          </p:cNvPr>
          <p:cNvPicPr>
            <a:picLocks noChangeAspect="1"/>
          </p:cNvPicPr>
          <p:nvPr/>
        </p:nvPicPr>
        <p:blipFill>
          <a:blip r:embed="rId3"/>
          <a:stretch>
            <a:fillRect/>
          </a:stretch>
        </p:blipFill>
        <p:spPr>
          <a:xfrm>
            <a:off x="7963410" y="168048"/>
            <a:ext cx="3510983" cy="3043237"/>
          </a:xfrm>
          <a:prstGeom prst="rect">
            <a:avLst/>
          </a:prstGeom>
        </p:spPr>
      </p:pic>
      <p:pic>
        <p:nvPicPr>
          <p:cNvPr id="7" name="Picture 6">
            <a:extLst>
              <a:ext uri="{FF2B5EF4-FFF2-40B4-BE49-F238E27FC236}">
                <a16:creationId xmlns:a16="http://schemas.microsoft.com/office/drawing/2014/main" id="{456E1D9D-639E-4BF2-82BD-4E03BF510596}"/>
              </a:ext>
            </a:extLst>
          </p:cNvPr>
          <p:cNvPicPr>
            <a:picLocks noChangeAspect="1"/>
          </p:cNvPicPr>
          <p:nvPr/>
        </p:nvPicPr>
        <p:blipFill>
          <a:blip r:embed="rId4"/>
          <a:stretch>
            <a:fillRect/>
          </a:stretch>
        </p:blipFill>
        <p:spPr>
          <a:xfrm>
            <a:off x="468084" y="3070555"/>
            <a:ext cx="5627916" cy="3346866"/>
          </a:xfrm>
          <a:prstGeom prst="rect">
            <a:avLst/>
          </a:prstGeom>
        </p:spPr>
      </p:pic>
      <p:pic>
        <p:nvPicPr>
          <p:cNvPr id="8" name="Picture 7">
            <a:extLst>
              <a:ext uri="{FF2B5EF4-FFF2-40B4-BE49-F238E27FC236}">
                <a16:creationId xmlns:a16="http://schemas.microsoft.com/office/drawing/2014/main" id="{B6893ACA-F7A7-4504-BB85-F973BB17A9C7}"/>
              </a:ext>
            </a:extLst>
          </p:cNvPr>
          <p:cNvPicPr>
            <a:picLocks noChangeAspect="1"/>
          </p:cNvPicPr>
          <p:nvPr/>
        </p:nvPicPr>
        <p:blipFill>
          <a:blip r:embed="rId5"/>
          <a:stretch>
            <a:fillRect/>
          </a:stretch>
        </p:blipFill>
        <p:spPr>
          <a:xfrm>
            <a:off x="6247339" y="3485469"/>
            <a:ext cx="5630934" cy="2688771"/>
          </a:xfrm>
          <a:prstGeom prst="rect">
            <a:avLst/>
          </a:prstGeom>
        </p:spPr>
      </p:pic>
      <p:sp>
        <p:nvSpPr>
          <p:cNvPr id="9" name="Rectangle 8">
            <a:extLst>
              <a:ext uri="{FF2B5EF4-FFF2-40B4-BE49-F238E27FC236}">
                <a16:creationId xmlns:a16="http://schemas.microsoft.com/office/drawing/2014/main" id="{0BDA36E1-5AE4-4E26-8E77-400277BF6853}"/>
              </a:ext>
            </a:extLst>
          </p:cNvPr>
          <p:cNvSpPr/>
          <p:nvPr/>
        </p:nvSpPr>
        <p:spPr>
          <a:xfrm>
            <a:off x="5932714" y="6125258"/>
            <a:ext cx="6096000" cy="646331"/>
          </a:xfrm>
          <a:prstGeom prst="rect">
            <a:avLst/>
          </a:prstGeom>
        </p:spPr>
        <p:txBody>
          <a:bodyPr>
            <a:spAutoFit/>
          </a:bodyPr>
          <a:lstStyle/>
          <a:p>
            <a:r>
              <a:rPr lang="en-US" dirty="0">
                <a:hlinkClick r:id="rId6"/>
              </a:rPr>
              <a:t>https://www.mssl.ucl.ac.uk/www_detector/ccdgroup/optheory/ccdoperation.html</a:t>
            </a:r>
            <a:endParaRPr lang="en-US" dirty="0"/>
          </a:p>
        </p:txBody>
      </p:sp>
    </p:spTree>
    <p:extLst>
      <p:ext uri="{BB962C8B-B14F-4D97-AF65-F5344CB8AC3E}">
        <p14:creationId xmlns:p14="http://schemas.microsoft.com/office/powerpoint/2010/main" val="24238393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CD Readout Circuit for 3.3V ADC - CircuitLab">
            <a:extLst>
              <a:ext uri="{FF2B5EF4-FFF2-40B4-BE49-F238E27FC236}">
                <a16:creationId xmlns:a16="http://schemas.microsoft.com/office/drawing/2014/main" id="{BD23716A-0271-4267-A8EA-174C9F19C06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6401" b="21436"/>
          <a:stretch/>
        </p:blipFill>
        <p:spPr bwMode="auto">
          <a:xfrm>
            <a:off x="1990729" y="840508"/>
            <a:ext cx="9462362" cy="441162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3956C7D-7956-4254-9EAF-0EB549F9D29B}"/>
              </a:ext>
            </a:extLst>
          </p:cNvPr>
          <p:cNvSpPr txBox="1"/>
          <p:nvPr/>
        </p:nvSpPr>
        <p:spPr>
          <a:xfrm>
            <a:off x="315686" y="359229"/>
            <a:ext cx="2155334" cy="369332"/>
          </a:xfrm>
          <a:prstGeom prst="rect">
            <a:avLst/>
          </a:prstGeom>
          <a:noFill/>
        </p:spPr>
        <p:txBody>
          <a:bodyPr wrap="none" rtlCol="0">
            <a:spAutoFit/>
          </a:bodyPr>
          <a:lstStyle/>
          <a:p>
            <a:r>
              <a:rPr lang="en-US" dirty="0"/>
              <a:t>CCD Read Out Circuit</a:t>
            </a:r>
          </a:p>
        </p:txBody>
      </p:sp>
    </p:spTree>
    <p:extLst>
      <p:ext uri="{BB962C8B-B14F-4D97-AF65-F5344CB8AC3E}">
        <p14:creationId xmlns:p14="http://schemas.microsoft.com/office/powerpoint/2010/main" val="19918087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7671B17-8BCA-44FB-9A6E-BBC8D159032A}"/>
              </a:ext>
            </a:extLst>
          </p:cNvPr>
          <p:cNvSpPr/>
          <p:nvPr/>
        </p:nvSpPr>
        <p:spPr>
          <a:xfrm>
            <a:off x="434108" y="362958"/>
            <a:ext cx="11360727" cy="1477328"/>
          </a:xfrm>
          <a:prstGeom prst="rect">
            <a:avLst/>
          </a:prstGeom>
        </p:spPr>
        <p:txBody>
          <a:bodyPr wrap="square">
            <a:spAutoFit/>
          </a:bodyPr>
          <a:lstStyle/>
          <a:p>
            <a:r>
              <a:rPr lang="en-US" b="1" dirty="0"/>
              <a:t>CMOS imagers </a:t>
            </a:r>
            <a:r>
              <a:rPr lang="en-US" dirty="0"/>
              <a:t>dominate the low-cost consumer electronics space, whereas CCDs still provide exceptional image quality but at the cost of speed. There are several important image sensor specifications to consider. The number of pixels captured is typically given in megapixels. Pixel counts can range dramatically from sensor to sensor. Pixel size refers to the area on the sensor dedicated to each pixel. Larger pixel areas can receive more photons and therefore typically provide cleaner, less noisy images.</a:t>
            </a:r>
          </a:p>
        </p:txBody>
      </p:sp>
      <p:pic>
        <p:nvPicPr>
          <p:cNvPr id="1026" name="Picture 2" descr="CMOS vs CCD sensor. Who is the clear winner?">
            <a:extLst>
              <a:ext uri="{FF2B5EF4-FFF2-40B4-BE49-F238E27FC236}">
                <a16:creationId xmlns:a16="http://schemas.microsoft.com/office/drawing/2014/main" id="{67B5920E-43EC-454F-A350-15FC350D27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120" y="2078980"/>
            <a:ext cx="8339137" cy="45890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2857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Architecture of an APS array integrated pixel-level parallel ...">
            <a:extLst>
              <a:ext uri="{FF2B5EF4-FFF2-40B4-BE49-F238E27FC236}">
                <a16:creationId xmlns:a16="http://schemas.microsoft.com/office/drawing/2014/main" id="{19FEED7F-CC8C-4619-85C0-B8401546CD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507" y="1027234"/>
            <a:ext cx="6194126" cy="331385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6D2180EE-1D00-4A22-8B5D-DFA6CBEAFC71}"/>
              </a:ext>
            </a:extLst>
          </p:cNvPr>
          <p:cNvSpPr/>
          <p:nvPr/>
        </p:nvSpPr>
        <p:spPr>
          <a:xfrm>
            <a:off x="644456" y="337717"/>
            <a:ext cx="4196983" cy="461665"/>
          </a:xfrm>
          <a:prstGeom prst="rect">
            <a:avLst/>
          </a:prstGeom>
        </p:spPr>
        <p:txBody>
          <a:bodyPr wrap="none">
            <a:spAutoFit/>
          </a:bodyPr>
          <a:lstStyle/>
          <a:p>
            <a:r>
              <a:rPr lang="en-US" sz="2400" b="1" dirty="0"/>
              <a:t>CMOS imagers – how it works? </a:t>
            </a:r>
            <a:endParaRPr lang="en-US" sz="2400" dirty="0"/>
          </a:p>
        </p:txBody>
      </p:sp>
      <p:pic>
        <p:nvPicPr>
          <p:cNvPr id="2" name="Picture 2" descr="File:Aps pd pixel schematic.svg - Wikimedia Commons">
            <a:extLst>
              <a:ext uri="{FF2B5EF4-FFF2-40B4-BE49-F238E27FC236}">
                <a16:creationId xmlns:a16="http://schemas.microsoft.com/office/drawing/2014/main" id="{6359EEF6-DE8C-43FD-BBB3-0F2D5BFE75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7831" y="799382"/>
            <a:ext cx="4157662"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50486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A1E9416-084C-42E7-8AF0-D30009087542}"/>
              </a:ext>
            </a:extLst>
          </p:cNvPr>
          <p:cNvSpPr txBox="1"/>
          <p:nvPr/>
        </p:nvSpPr>
        <p:spPr>
          <a:xfrm>
            <a:off x="4689204" y="2503055"/>
            <a:ext cx="2813591" cy="1323439"/>
          </a:xfrm>
          <a:prstGeom prst="rect">
            <a:avLst/>
          </a:prstGeom>
          <a:noFill/>
        </p:spPr>
        <p:txBody>
          <a:bodyPr wrap="none" rtlCol="0">
            <a:spAutoFit/>
          </a:bodyPr>
          <a:lstStyle/>
          <a:p>
            <a:r>
              <a:rPr lang="en-US" sz="8000" dirty="0"/>
              <a:t>Sound</a:t>
            </a:r>
          </a:p>
        </p:txBody>
      </p:sp>
    </p:spTree>
    <p:extLst>
      <p:ext uri="{BB962C8B-B14F-4D97-AF65-F5344CB8AC3E}">
        <p14:creationId xmlns:p14="http://schemas.microsoft.com/office/powerpoint/2010/main" val="10586393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570648D-12AF-4F2B-853D-34B8693732E5}"/>
              </a:ext>
            </a:extLst>
          </p:cNvPr>
          <p:cNvSpPr/>
          <p:nvPr/>
        </p:nvSpPr>
        <p:spPr>
          <a:xfrm>
            <a:off x="665017" y="242976"/>
            <a:ext cx="11055927" cy="1754326"/>
          </a:xfrm>
          <a:prstGeom prst="rect">
            <a:avLst/>
          </a:prstGeom>
        </p:spPr>
        <p:txBody>
          <a:bodyPr wrap="square">
            <a:spAutoFit/>
          </a:bodyPr>
          <a:lstStyle/>
          <a:p>
            <a:r>
              <a:rPr lang="en-US" dirty="0">
                <a:solidFill>
                  <a:srgbClr val="414042"/>
                </a:solidFill>
                <a:latin typeface="Lato" panose="020F0502020204030203" pitchFamily="34" charset="0"/>
              </a:rPr>
              <a:t>A </a:t>
            </a:r>
            <a:r>
              <a:rPr lang="en-US" b="1" dirty="0">
                <a:solidFill>
                  <a:srgbClr val="414042"/>
                </a:solidFill>
                <a:latin typeface="Lato" panose="020F0502020204030203" pitchFamily="34" charset="0"/>
              </a:rPr>
              <a:t>Light Sensor</a:t>
            </a:r>
            <a:r>
              <a:rPr lang="en-US" dirty="0">
                <a:solidFill>
                  <a:srgbClr val="414042"/>
                </a:solidFill>
                <a:latin typeface="Lato" panose="020F0502020204030203" pitchFamily="34" charset="0"/>
              </a:rPr>
              <a:t> generates an output signal indicating the intensity of light by measuring the radiant energy that exists in a very narrow range of frequencies basically called “light”, and which ranges in frequency from “Infra-red” to “Visible” up to “Ultraviolet” light spectrum.</a:t>
            </a:r>
          </a:p>
          <a:p>
            <a:r>
              <a:rPr lang="en-US" dirty="0">
                <a:solidFill>
                  <a:srgbClr val="414042"/>
                </a:solidFill>
                <a:latin typeface="Lato" panose="020F0502020204030203" pitchFamily="34" charset="0"/>
              </a:rPr>
              <a:t>The light sensor is a </a:t>
            </a:r>
            <a:r>
              <a:rPr lang="en-US" b="1" dirty="0">
                <a:solidFill>
                  <a:srgbClr val="FF0000"/>
                </a:solidFill>
                <a:latin typeface="Lato" panose="020F0502020204030203" pitchFamily="34" charset="0"/>
              </a:rPr>
              <a:t>passive devices </a:t>
            </a:r>
            <a:r>
              <a:rPr lang="en-US" dirty="0">
                <a:solidFill>
                  <a:srgbClr val="414042"/>
                </a:solidFill>
                <a:latin typeface="Lato" panose="020F0502020204030203" pitchFamily="34" charset="0"/>
              </a:rPr>
              <a:t>that convert this “light energy” whether visible or in the infra-red parts of the spectrum into an electrical signal output. Light sensors are more commonly known as “Photoelectric Devices” or “Photo Sensors” because the convert light energy (photons) into electricity (electrons).</a:t>
            </a:r>
            <a:endParaRPr lang="en-US" b="0" i="0" dirty="0">
              <a:solidFill>
                <a:srgbClr val="414042"/>
              </a:solidFill>
              <a:effectLst/>
              <a:latin typeface="Lato" panose="020F0502020204030203" pitchFamily="34" charset="0"/>
            </a:endParaRPr>
          </a:p>
        </p:txBody>
      </p:sp>
      <p:sp>
        <p:nvSpPr>
          <p:cNvPr id="5" name="Rectangle 4">
            <a:extLst>
              <a:ext uri="{FF2B5EF4-FFF2-40B4-BE49-F238E27FC236}">
                <a16:creationId xmlns:a16="http://schemas.microsoft.com/office/drawing/2014/main" id="{94A9C6A1-D415-44D7-B2F9-771DAB99A5AF}"/>
              </a:ext>
            </a:extLst>
          </p:cNvPr>
          <p:cNvSpPr/>
          <p:nvPr/>
        </p:nvSpPr>
        <p:spPr>
          <a:xfrm>
            <a:off x="665017" y="2090709"/>
            <a:ext cx="10963565" cy="4524315"/>
          </a:xfrm>
          <a:prstGeom prst="rect">
            <a:avLst/>
          </a:prstGeom>
        </p:spPr>
        <p:txBody>
          <a:bodyPr wrap="square">
            <a:spAutoFit/>
          </a:bodyPr>
          <a:lstStyle/>
          <a:p>
            <a:pPr>
              <a:buFont typeface="Arial" panose="020B0604020202020204" pitchFamily="34" charset="0"/>
              <a:buChar char="•"/>
            </a:pPr>
            <a:r>
              <a:rPr lang="en-US" dirty="0">
                <a:solidFill>
                  <a:srgbClr val="414143"/>
                </a:solidFill>
                <a:latin typeface="Lato" panose="020F0502020204030203" pitchFamily="34" charset="0"/>
              </a:rPr>
              <a:t> Photo-emissive Cells</a:t>
            </a:r>
            <a:r>
              <a:rPr lang="en-US" dirty="0">
                <a:solidFill>
                  <a:srgbClr val="414042"/>
                </a:solidFill>
                <a:latin typeface="Lato" panose="020F0502020204030203" pitchFamily="34" charset="0"/>
              </a:rPr>
              <a:t> – These are photodevices which </a:t>
            </a:r>
            <a:r>
              <a:rPr lang="en-US" b="1" dirty="0">
                <a:solidFill>
                  <a:srgbClr val="FF0000"/>
                </a:solidFill>
                <a:latin typeface="Lato" panose="020F0502020204030203" pitchFamily="34" charset="0"/>
              </a:rPr>
              <a:t>release free electrons from a light sensitive material </a:t>
            </a:r>
            <a:r>
              <a:rPr lang="en-US" dirty="0">
                <a:solidFill>
                  <a:srgbClr val="414042"/>
                </a:solidFill>
                <a:latin typeface="Lato" panose="020F0502020204030203" pitchFamily="34" charset="0"/>
              </a:rPr>
              <a:t>such as </a:t>
            </a:r>
            <a:r>
              <a:rPr lang="en-US" dirty="0" err="1">
                <a:solidFill>
                  <a:srgbClr val="414042"/>
                </a:solidFill>
                <a:latin typeface="Lato" panose="020F0502020204030203" pitchFamily="34" charset="0"/>
              </a:rPr>
              <a:t>caesium</a:t>
            </a:r>
            <a:r>
              <a:rPr lang="en-US" dirty="0">
                <a:solidFill>
                  <a:srgbClr val="414042"/>
                </a:solidFill>
                <a:latin typeface="Lato" panose="020F0502020204030203" pitchFamily="34" charset="0"/>
              </a:rPr>
              <a:t> when struck by a photon of sufficient energy. The amount of energy the photons have depends on the frequency of the light and the higher the frequency, the more energy the photons have converting light energy into electrical energy.</a:t>
            </a:r>
          </a:p>
          <a:p>
            <a:r>
              <a:rPr lang="en-US" dirty="0">
                <a:solidFill>
                  <a:srgbClr val="414143"/>
                </a:solidFill>
                <a:latin typeface="Lato" panose="020F0502020204030203" pitchFamily="34" charset="0"/>
              </a:rPr>
              <a:t>• Photo-conductive Cells</a:t>
            </a:r>
            <a:r>
              <a:rPr lang="en-US" dirty="0">
                <a:solidFill>
                  <a:srgbClr val="414042"/>
                </a:solidFill>
                <a:latin typeface="Lato" panose="020F0502020204030203" pitchFamily="34" charset="0"/>
              </a:rPr>
              <a:t> – These photodevices </a:t>
            </a:r>
            <a:r>
              <a:rPr lang="en-US" b="1" dirty="0">
                <a:solidFill>
                  <a:srgbClr val="FF0000"/>
                </a:solidFill>
                <a:latin typeface="Lato" panose="020F0502020204030203" pitchFamily="34" charset="0"/>
              </a:rPr>
              <a:t>vary their electrical resistance when subjected to light</a:t>
            </a:r>
            <a:r>
              <a:rPr lang="en-US" dirty="0">
                <a:solidFill>
                  <a:srgbClr val="414042"/>
                </a:solidFill>
                <a:latin typeface="Lato" panose="020F0502020204030203" pitchFamily="34" charset="0"/>
              </a:rPr>
              <a:t>. Photoconductivity results from light hitting a semiconductor material which controls the current flow through it. Thus, more light increase the current for a given applied voltage. The most common photoconductive material is Cadmium </a:t>
            </a:r>
            <a:r>
              <a:rPr lang="en-US" dirty="0" err="1">
                <a:solidFill>
                  <a:srgbClr val="414042"/>
                </a:solidFill>
                <a:latin typeface="Lato" panose="020F0502020204030203" pitchFamily="34" charset="0"/>
              </a:rPr>
              <a:t>Sulphide</a:t>
            </a:r>
            <a:r>
              <a:rPr lang="en-US" dirty="0">
                <a:solidFill>
                  <a:srgbClr val="414042"/>
                </a:solidFill>
                <a:latin typeface="Lato" panose="020F0502020204030203" pitchFamily="34" charset="0"/>
              </a:rPr>
              <a:t> used in LDR photocells.</a:t>
            </a:r>
          </a:p>
          <a:p>
            <a:r>
              <a:rPr lang="en-US" dirty="0">
                <a:solidFill>
                  <a:srgbClr val="414143"/>
                </a:solidFill>
                <a:latin typeface="Lato" panose="020F0502020204030203" pitchFamily="34" charset="0"/>
              </a:rPr>
              <a:t>• Photo-voltaic Cells</a:t>
            </a:r>
            <a:r>
              <a:rPr lang="en-US" dirty="0">
                <a:solidFill>
                  <a:srgbClr val="414042"/>
                </a:solidFill>
                <a:latin typeface="Lato" panose="020F0502020204030203" pitchFamily="34" charset="0"/>
              </a:rPr>
              <a:t> – These photodevices </a:t>
            </a:r>
            <a:r>
              <a:rPr lang="en-US" b="1" dirty="0">
                <a:solidFill>
                  <a:srgbClr val="FF0000"/>
                </a:solidFill>
                <a:latin typeface="Lato" panose="020F0502020204030203" pitchFamily="34" charset="0"/>
              </a:rPr>
              <a:t>generate an </a:t>
            </a:r>
            <a:r>
              <a:rPr lang="en-US" b="1" dirty="0" err="1">
                <a:solidFill>
                  <a:srgbClr val="FF0000"/>
                </a:solidFill>
                <a:latin typeface="Lato" panose="020F0502020204030203" pitchFamily="34" charset="0"/>
              </a:rPr>
              <a:t>emf</a:t>
            </a:r>
            <a:r>
              <a:rPr lang="en-US" b="1" dirty="0">
                <a:solidFill>
                  <a:srgbClr val="FF0000"/>
                </a:solidFill>
                <a:latin typeface="Lato" panose="020F0502020204030203" pitchFamily="34" charset="0"/>
              </a:rPr>
              <a:t> in proportion to the radiant light energy </a:t>
            </a:r>
            <a:r>
              <a:rPr lang="en-US" dirty="0">
                <a:solidFill>
                  <a:srgbClr val="414042"/>
                </a:solidFill>
                <a:latin typeface="Lato" panose="020F0502020204030203" pitchFamily="34" charset="0"/>
              </a:rPr>
              <a:t>received and is similar in effect to photoconductivity. Light energy falls on to two semiconductor materials sandwiched together creating a voltage of approximately 0.5V. The most common photovoltaic material is Selenium used in solar cells.</a:t>
            </a:r>
          </a:p>
          <a:p>
            <a:r>
              <a:rPr lang="en-US" dirty="0">
                <a:solidFill>
                  <a:srgbClr val="414143"/>
                </a:solidFill>
                <a:latin typeface="Lato" panose="020F0502020204030203" pitchFamily="34" charset="0"/>
              </a:rPr>
              <a:t>• Photo-junction Devices</a:t>
            </a:r>
            <a:r>
              <a:rPr lang="en-US" dirty="0">
                <a:solidFill>
                  <a:srgbClr val="414042"/>
                </a:solidFill>
                <a:latin typeface="Lato" panose="020F0502020204030203" pitchFamily="34" charset="0"/>
              </a:rPr>
              <a:t> – These photodevices are mainly true semiconductor devices such as the photodiode or phototransistor which </a:t>
            </a:r>
            <a:r>
              <a:rPr lang="en-US" b="1" dirty="0">
                <a:solidFill>
                  <a:srgbClr val="FF0000"/>
                </a:solidFill>
                <a:latin typeface="Lato" panose="020F0502020204030203" pitchFamily="34" charset="0"/>
              </a:rPr>
              <a:t>use light to control the flow of electrons and holes across their PN-junction</a:t>
            </a:r>
            <a:r>
              <a:rPr lang="en-US" dirty="0">
                <a:solidFill>
                  <a:srgbClr val="414042"/>
                </a:solidFill>
                <a:latin typeface="Lato" panose="020F0502020204030203" pitchFamily="34" charset="0"/>
              </a:rPr>
              <a:t>. Photojunction devices are specifically designed for detector application and light penetration with their spectral response tuned to the wavelength of incident light.</a:t>
            </a:r>
            <a:endParaRPr lang="en-US" b="0" i="0" dirty="0">
              <a:solidFill>
                <a:srgbClr val="414042"/>
              </a:solidFill>
              <a:effectLst/>
              <a:latin typeface="Lato" panose="020F0502020204030203" pitchFamily="34" charset="0"/>
            </a:endParaRPr>
          </a:p>
        </p:txBody>
      </p:sp>
    </p:spTree>
    <p:extLst>
      <p:ext uri="{BB962C8B-B14F-4D97-AF65-F5344CB8AC3E}">
        <p14:creationId xmlns:p14="http://schemas.microsoft.com/office/powerpoint/2010/main" val="41186044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C1BD7DC-FD3F-4E4B-9CE8-98D2FBDBC14A}"/>
              </a:ext>
            </a:extLst>
          </p:cNvPr>
          <p:cNvSpPr/>
          <p:nvPr/>
        </p:nvSpPr>
        <p:spPr>
          <a:xfrm>
            <a:off x="350481" y="348734"/>
            <a:ext cx="11459717" cy="1477328"/>
          </a:xfrm>
          <a:prstGeom prst="rect">
            <a:avLst/>
          </a:prstGeom>
        </p:spPr>
        <p:txBody>
          <a:bodyPr wrap="square">
            <a:spAutoFit/>
          </a:bodyPr>
          <a:lstStyle/>
          <a:p>
            <a:r>
              <a:rPr lang="en-US" dirty="0">
                <a:solidFill>
                  <a:srgbClr val="202122"/>
                </a:solidFill>
                <a:latin typeface="Arial" panose="020B0604020202020204" pitchFamily="34" charset="0"/>
              </a:rPr>
              <a:t>The </a:t>
            </a:r>
            <a:r>
              <a:rPr lang="en-US" b="1" dirty="0">
                <a:solidFill>
                  <a:srgbClr val="202122"/>
                </a:solidFill>
                <a:latin typeface="Arial" panose="020B0604020202020204" pitchFamily="34" charset="0"/>
              </a:rPr>
              <a:t>HC-SR04 ultrasonic sensor </a:t>
            </a:r>
            <a:r>
              <a:rPr lang="en-US" dirty="0">
                <a:solidFill>
                  <a:srgbClr val="202122"/>
                </a:solidFill>
                <a:latin typeface="Arial" panose="020B0604020202020204" pitchFamily="34" charset="0"/>
              </a:rPr>
              <a:t>uses SONAR (</a:t>
            </a:r>
            <a:r>
              <a:rPr lang="en-US" b="1" dirty="0">
                <a:solidFill>
                  <a:srgbClr val="202122"/>
                </a:solidFill>
                <a:latin typeface="Arial" panose="020B0604020202020204" pitchFamily="34" charset="0"/>
              </a:rPr>
              <a:t>sound navigation ranging</a:t>
            </a:r>
            <a:r>
              <a:rPr lang="en-US" dirty="0">
                <a:solidFill>
                  <a:srgbClr val="202122"/>
                </a:solidFill>
                <a:latin typeface="Arial" panose="020B0604020202020204" pitchFamily="34" charset="0"/>
              </a:rPr>
              <a:t>) to determine the distance of an object just like the bats do. It offers excellent non-contact range detection with high accuracy and stable readings in an easy-to-use package from </a:t>
            </a:r>
            <a:r>
              <a:rPr lang="en-US" b="1" dirty="0">
                <a:solidFill>
                  <a:srgbClr val="FF0000"/>
                </a:solidFill>
                <a:latin typeface="Arial" panose="020B0604020202020204" pitchFamily="34" charset="0"/>
              </a:rPr>
              <a:t>2 cm to 400 cm</a:t>
            </a:r>
            <a:r>
              <a:rPr lang="en-US" dirty="0">
                <a:solidFill>
                  <a:srgbClr val="202122"/>
                </a:solidFill>
                <a:latin typeface="Arial" panose="020B0604020202020204" pitchFamily="34" charset="0"/>
              </a:rPr>
              <a:t> or 1” to 13 feet. The operation is not affected by sunlight or black material, although acoustically, </a:t>
            </a:r>
            <a:r>
              <a:rPr lang="en-US" b="1" dirty="0">
                <a:solidFill>
                  <a:srgbClr val="FF0000"/>
                </a:solidFill>
                <a:latin typeface="Arial" panose="020B0604020202020204" pitchFamily="34" charset="0"/>
              </a:rPr>
              <a:t>soft materials like cloth can be difficult to detect</a:t>
            </a:r>
            <a:r>
              <a:rPr lang="en-US" dirty="0">
                <a:solidFill>
                  <a:srgbClr val="202122"/>
                </a:solidFill>
                <a:latin typeface="Arial" panose="020B0604020202020204" pitchFamily="34" charset="0"/>
              </a:rPr>
              <a:t>. It comes complete with ultrasonic transmitter and receiver module.</a:t>
            </a:r>
            <a:endParaRPr lang="en-US" dirty="0"/>
          </a:p>
        </p:txBody>
      </p:sp>
      <p:pic>
        <p:nvPicPr>
          <p:cNvPr id="6" name="Picture 5">
            <a:extLst>
              <a:ext uri="{FF2B5EF4-FFF2-40B4-BE49-F238E27FC236}">
                <a16:creationId xmlns:a16="http://schemas.microsoft.com/office/drawing/2014/main" id="{ABA8935F-524E-484F-AE81-0C8312457681}"/>
              </a:ext>
            </a:extLst>
          </p:cNvPr>
          <p:cNvPicPr>
            <a:picLocks noChangeAspect="1"/>
          </p:cNvPicPr>
          <p:nvPr/>
        </p:nvPicPr>
        <p:blipFill>
          <a:blip r:embed="rId2"/>
          <a:stretch>
            <a:fillRect/>
          </a:stretch>
        </p:blipFill>
        <p:spPr>
          <a:xfrm>
            <a:off x="102228" y="1826062"/>
            <a:ext cx="4290321" cy="2676867"/>
          </a:xfrm>
          <a:prstGeom prst="rect">
            <a:avLst/>
          </a:prstGeom>
        </p:spPr>
      </p:pic>
      <p:pic>
        <p:nvPicPr>
          <p:cNvPr id="7" name="Picture 6">
            <a:extLst>
              <a:ext uri="{FF2B5EF4-FFF2-40B4-BE49-F238E27FC236}">
                <a16:creationId xmlns:a16="http://schemas.microsoft.com/office/drawing/2014/main" id="{916457FD-5F40-4B40-B31E-0231B8EC4A2D}"/>
              </a:ext>
            </a:extLst>
          </p:cNvPr>
          <p:cNvPicPr>
            <a:picLocks noChangeAspect="1"/>
          </p:cNvPicPr>
          <p:nvPr/>
        </p:nvPicPr>
        <p:blipFill>
          <a:blip r:embed="rId3"/>
          <a:stretch>
            <a:fillRect/>
          </a:stretch>
        </p:blipFill>
        <p:spPr>
          <a:xfrm>
            <a:off x="4319415" y="2103643"/>
            <a:ext cx="7563917" cy="3334630"/>
          </a:xfrm>
          <a:prstGeom prst="rect">
            <a:avLst/>
          </a:prstGeom>
        </p:spPr>
      </p:pic>
    </p:spTree>
    <p:extLst>
      <p:ext uri="{BB962C8B-B14F-4D97-AF65-F5344CB8AC3E}">
        <p14:creationId xmlns:p14="http://schemas.microsoft.com/office/powerpoint/2010/main" val="23911503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A25E8F84-B1C2-46D4-B992-6A60684C56CA}"/>
              </a:ext>
            </a:extLst>
          </p:cNvPr>
          <p:cNvSpPr>
            <a:spLocks noChangeArrowheads="1"/>
          </p:cNvSpPr>
          <p:nvPr/>
        </p:nvSpPr>
        <p:spPr bwMode="auto">
          <a:xfrm>
            <a:off x="2749616" y="846788"/>
            <a:ext cx="6285297"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Arial Unicode MS"/>
              </a:rPr>
              <a:t>#include "SR04.h“</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Arial Unicode MS"/>
              </a:rPr>
              <a:t>#define TRIG_PIN A5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Arial Unicode MS"/>
              </a:rPr>
              <a:t>#define ECHO_PIN A4 SR04 </a:t>
            </a:r>
            <a:r>
              <a:rPr kumimoji="0" lang="en-US" altLang="en-US" sz="1600" b="0" i="0" u="none" strike="noStrike" cap="none" normalizeH="0" baseline="0" dirty="0" err="1">
                <a:ln>
                  <a:noFill/>
                </a:ln>
                <a:solidFill>
                  <a:srgbClr val="000000"/>
                </a:solidFill>
                <a:effectLst/>
                <a:latin typeface="Arial Unicode MS"/>
              </a:rPr>
              <a:t>sr04</a:t>
            </a:r>
            <a:r>
              <a:rPr kumimoji="0" lang="en-US" altLang="en-US" sz="1600" b="0" i="0" u="none" strike="noStrike" cap="none" normalizeH="0" baseline="0" dirty="0">
                <a:ln>
                  <a:noFill/>
                </a:ln>
                <a:solidFill>
                  <a:srgbClr val="000000"/>
                </a:solidFill>
                <a:effectLst/>
                <a:latin typeface="Arial Unicode MS"/>
              </a:rPr>
              <a:t> = SR04(ECHO_PIN,TRIG_PIN);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Arial Unicode MS"/>
              </a:rPr>
              <a:t>long a;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000000"/>
              </a:solidFill>
              <a:effectLst/>
              <a:latin typeface="Arial Unicode MS"/>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Arial Unicode MS"/>
              </a:rPr>
              <a:t>void setup()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Arial Unicode MS"/>
              </a:rPr>
              <a:t>{ </a:t>
            </a:r>
          </a:p>
          <a:p>
            <a:pPr lvl="1" eaLnBrk="0" fontAlgn="base" hangingPunct="0">
              <a:spcBef>
                <a:spcPct val="0"/>
              </a:spcBef>
              <a:spcAft>
                <a:spcPct val="0"/>
              </a:spcAft>
            </a:pPr>
            <a:r>
              <a:rPr kumimoji="0" lang="en-US" altLang="en-US" sz="1600" b="0" i="0" u="none" strike="noStrike" cap="none" normalizeH="0" baseline="0" dirty="0" err="1">
                <a:ln>
                  <a:noFill/>
                </a:ln>
                <a:solidFill>
                  <a:srgbClr val="000000"/>
                </a:solidFill>
                <a:effectLst/>
                <a:latin typeface="Arial Unicode MS"/>
              </a:rPr>
              <a:t>Serial.begin</a:t>
            </a:r>
            <a:r>
              <a:rPr kumimoji="0" lang="en-US" altLang="en-US" sz="1600" b="0" i="0" u="none" strike="noStrike" cap="none" normalizeH="0" baseline="0" dirty="0">
                <a:ln>
                  <a:noFill/>
                </a:ln>
                <a:solidFill>
                  <a:srgbClr val="000000"/>
                </a:solidFill>
                <a:effectLst/>
                <a:latin typeface="Arial Unicode MS"/>
              </a:rPr>
              <a:t>(9600); </a:t>
            </a:r>
          </a:p>
          <a:p>
            <a:pPr lvl="1" eaLnBrk="0" fontAlgn="base" hangingPunct="0">
              <a:spcBef>
                <a:spcPct val="0"/>
              </a:spcBef>
              <a:spcAft>
                <a:spcPct val="0"/>
              </a:spcAft>
            </a:pPr>
            <a:r>
              <a:rPr kumimoji="0" lang="en-US" altLang="en-US" sz="1600" b="0" i="0" u="none" strike="noStrike" cap="none" normalizeH="0" baseline="0" dirty="0">
                <a:ln>
                  <a:noFill/>
                </a:ln>
                <a:solidFill>
                  <a:srgbClr val="000000"/>
                </a:solidFill>
                <a:effectLst/>
                <a:latin typeface="Arial Unicode MS"/>
              </a:rPr>
              <a:t>delay(1000);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Arial Unicode MS"/>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000000"/>
              </a:solidFill>
              <a:effectLst/>
              <a:latin typeface="Arial Unicode MS"/>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Arial Unicode MS"/>
              </a:rPr>
              <a:t>void loop()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Arial Unicode MS"/>
              </a:rPr>
              <a:t>{ </a:t>
            </a:r>
          </a:p>
          <a:p>
            <a:pPr lvl="1" eaLnBrk="0" fontAlgn="base" hangingPunct="0">
              <a:spcBef>
                <a:spcPct val="0"/>
              </a:spcBef>
              <a:spcAft>
                <a:spcPct val="0"/>
              </a:spcAft>
            </a:pPr>
            <a:r>
              <a:rPr kumimoji="0" lang="en-US" altLang="en-US" sz="1600" b="0" i="0" u="none" strike="noStrike" cap="none" normalizeH="0" baseline="0" dirty="0">
                <a:ln>
                  <a:noFill/>
                </a:ln>
                <a:solidFill>
                  <a:srgbClr val="000000"/>
                </a:solidFill>
                <a:effectLst/>
                <a:latin typeface="Arial Unicode MS"/>
              </a:rPr>
              <a:t>a=sr04.Distance(); </a:t>
            </a:r>
          </a:p>
          <a:p>
            <a:pPr lvl="1" eaLnBrk="0" fontAlgn="base" hangingPunct="0">
              <a:spcBef>
                <a:spcPct val="0"/>
              </a:spcBef>
              <a:spcAft>
                <a:spcPct val="0"/>
              </a:spcAft>
            </a:pPr>
            <a:r>
              <a:rPr kumimoji="0" lang="en-US" altLang="en-US" sz="1600" b="0" i="0" u="none" strike="noStrike" cap="none" normalizeH="0" baseline="0" dirty="0" err="1">
                <a:ln>
                  <a:noFill/>
                </a:ln>
                <a:solidFill>
                  <a:srgbClr val="000000"/>
                </a:solidFill>
                <a:effectLst/>
                <a:latin typeface="Arial Unicode MS"/>
              </a:rPr>
              <a:t>Serial.print</a:t>
            </a:r>
            <a:r>
              <a:rPr kumimoji="0" lang="en-US" altLang="en-US" sz="1600" b="0" i="0" u="none" strike="noStrike" cap="none" normalizeH="0" baseline="0" dirty="0">
                <a:ln>
                  <a:noFill/>
                </a:ln>
                <a:solidFill>
                  <a:srgbClr val="000000"/>
                </a:solidFill>
                <a:effectLst/>
                <a:latin typeface="Arial Unicode MS"/>
              </a:rPr>
              <a:t>(a); </a:t>
            </a:r>
          </a:p>
          <a:p>
            <a:pPr lvl="1" eaLnBrk="0" fontAlgn="base" hangingPunct="0">
              <a:spcBef>
                <a:spcPct val="0"/>
              </a:spcBef>
              <a:spcAft>
                <a:spcPct val="0"/>
              </a:spcAft>
            </a:pPr>
            <a:r>
              <a:rPr kumimoji="0" lang="en-US" altLang="en-US" sz="1600" b="0" i="0" u="none" strike="noStrike" cap="none" normalizeH="0" baseline="0" dirty="0" err="1">
                <a:ln>
                  <a:noFill/>
                </a:ln>
                <a:solidFill>
                  <a:srgbClr val="000000"/>
                </a:solidFill>
                <a:effectLst/>
                <a:latin typeface="Arial Unicode MS"/>
              </a:rPr>
              <a:t>Serial.println</a:t>
            </a:r>
            <a:r>
              <a:rPr kumimoji="0" lang="en-US" altLang="en-US" sz="1600" b="0" i="0" u="none" strike="noStrike" cap="none" normalizeH="0" baseline="0" dirty="0">
                <a:ln>
                  <a:noFill/>
                </a:ln>
                <a:solidFill>
                  <a:srgbClr val="000000"/>
                </a:solidFill>
                <a:effectLst/>
                <a:latin typeface="Arial Unicode MS"/>
              </a:rPr>
              <a:t>("cm"); </a:t>
            </a:r>
          </a:p>
          <a:p>
            <a:pPr lvl="1" eaLnBrk="0" fontAlgn="base" hangingPunct="0">
              <a:spcBef>
                <a:spcPct val="0"/>
              </a:spcBef>
              <a:spcAft>
                <a:spcPct val="0"/>
              </a:spcAft>
            </a:pPr>
            <a:r>
              <a:rPr kumimoji="0" lang="en-US" altLang="en-US" sz="1600" b="0" i="0" u="none" strike="noStrike" cap="none" normalizeH="0" baseline="0" dirty="0">
                <a:ln>
                  <a:noFill/>
                </a:ln>
                <a:solidFill>
                  <a:srgbClr val="000000"/>
                </a:solidFill>
                <a:effectLst/>
                <a:latin typeface="Arial Unicode MS"/>
              </a:rPr>
              <a:t>delay(1000);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Arial Unicode MS"/>
              </a:rPr>
              <a:t>}</a:t>
            </a:r>
            <a:r>
              <a:rPr kumimoji="0" lang="en-US" altLang="en-US" sz="1200" b="0" i="0" u="none" strike="noStrike" cap="none" normalizeH="0" baseline="0" dirty="0">
                <a:ln>
                  <a:noFill/>
                </a:ln>
                <a:solidFill>
                  <a:schemeClr val="tx1"/>
                </a:solidFill>
                <a:effectLst/>
              </a:rPr>
              <a:t> </a:t>
            </a: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6" name="TextBox 5">
            <a:extLst>
              <a:ext uri="{FF2B5EF4-FFF2-40B4-BE49-F238E27FC236}">
                <a16:creationId xmlns:a16="http://schemas.microsoft.com/office/drawing/2014/main" id="{32F000C2-E1EC-4DB5-A1A0-31B8593C9F24}"/>
              </a:ext>
            </a:extLst>
          </p:cNvPr>
          <p:cNvSpPr txBox="1"/>
          <p:nvPr/>
        </p:nvSpPr>
        <p:spPr>
          <a:xfrm>
            <a:off x="2749616" y="162267"/>
            <a:ext cx="4214295" cy="369332"/>
          </a:xfrm>
          <a:prstGeom prst="rect">
            <a:avLst/>
          </a:prstGeom>
          <a:noFill/>
        </p:spPr>
        <p:txBody>
          <a:bodyPr wrap="none" rtlCol="0">
            <a:spAutoFit/>
          </a:bodyPr>
          <a:lstStyle/>
          <a:p>
            <a:r>
              <a:rPr lang="en-US" dirty="0"/>
              <a:t>// Arduino Code with the HC-SR04 Library</a:t>
            </a:r>
          </a:p>
        </p:txBody>
      </p:sp>
    </p:spTree>
    <p:extLst>
      <p:ext uri="{BB962C8B-B14F-4D97-AF65-F5344CB8AC3E}">
        <p14:creationId xmlns:p14="http://schemas.microsoft.com/office/powerpoint/2010/main" val="27396728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292EAE-03BE-4F1C-B111-A257594DA599}"/>
              </a:ext>
            </a:extLst>
          </p:cNvPr>
          <p:cNvSpPr/>
          <p:nvPr/>
        </p:nvSpPr>
        <p:spPr>
          <a:xfrm>
            <a:off x="352926" y="590417"/>
            <a:ext cx="7087401" cy="6186309"/>
          </a:xfrm>
          <a:prstGeom prst="rect">
            <a:avLst/>
          </a:prstGeom>
        </p:spPr>
        <p:txBody>
          <a:bodyPr wrap="square">
            <a:spAutoFit/>
          </a:bodyPr>
          <a:lstStyle/>
          <a:p>
            <a:r>
              <a:rPr lang="en-US" dirty="0" err="1"/>
              <a:t>const</a:t>
            </a:r>
            <a:r>
              <a:rPr lang="en-US" dirty="0"/>
              <a:t> </a:t>
            </a:r>
            <a:r>
              <a:rPr lang="en-US" dirty="0" err="1"/>
              <a:t>int</a:t>
            </a:r>
            <a:r>
              <a:rPr lang="en-US" dirty="0"/>
              <a:t> </a:t>
            </a:r>
            <a:r>
              <a:rPr lang="en-US" dirty="0" err="1"/>
              <a:t>trigPin</a:t>
            </a:r>
            <a:r>
              <a:rPr lang="en-US" dirty="0"/>
              <a:t> = 9;</a:t>
            </a:r>
          </a:p>
          <a:p>
            <a:r>
              <a:rPr lang="en-US" dirty="0" err="1"/>
              <a:t>const</a:t>
            </a:r>
            <a:r>
              <a:rPr lang="en-US" dirty="0"/>
              <a:t> </a:t>
            </a:r>
            <a:r>
              <a:rPr lang="en-US" dirty="0" err="1"/>
              <a:t>int</a:t>
            </a:r>
            <a:r>
              <a:rPr lang="en-US" dirty="0"/>
              <a:t> </a:t>
            </a:r>
            <a:r>
              <a:rPr lang="en-US" dirty="0" err="1"/>
              <a:t>echoPin</a:t>
            </a:r>
            <a:r>
              <a:rPr lang="en-US" dirty="0"/>
              <a:t> = 10;</a:t>
            </a:r>
          </a:p>
          <a:p>
            <a:r>
              <a:rPr lang="en-US" dirty="0"/>
              <a:t>float duration, distance;</a:t>
            </a:r>
          </a:p>
          <a:p>
            <a:r>
              <a:rPr lang="en-US" dirty="0"/>
              <a:t>void setup() </a:t>
            </a:r>
          </a:p>
          <a:p>
            <a:r>
              <a:rPr lang="en-US" dirty="0"/>
              <a:t>{  </a:t>
            </a:r>
          </a:p>
          <a:p>
            <a:pPr lvl="1"/>
            <a:r>
              <a:rPr lang="en-US" dirty="0" err="1"/>
              <a:t>pinMode</a:t>
            </a:r>
            <a:r>
              <a:rPr lang="en-US" dirty="0"/>
              <a:t>(</a:t>
            </a:r>
            <a:r>
              <a:rPr lang="en-US" dirty="0" err="1"/>
              <a:t>trigPin</a:t>
            </a:r>
            <a:r>
              <a:rPr lang="en-US" dirty="0"/>
              <a:t>, OUTPUT);  </a:t>
            </a:r>
          </a:p>
          <a:p>
            <a:pPr lvl="1"/>
            <a:r>
              <a:rPr lang="en-US" dirty="0" err="1"/>
              <a:t>pinMode</a:t>
            </a:r>
            <a:r>
              <a:rPr lang="en-US" dirty="0"/>
              <a:t>(</a:t>
            </a:r>
            <a:r>
              <a:rPr lang="en-US" dirty="0" err="1"/>
              <a:t>echoPin</a:t>
            </a:r>
            <a:r>
              <a:rPr lang="en-US" dirty="0"/>
              <a:t>, INPUT);  </a:t>
            </a:r>
          </a:p>
          <a:p>
            <a:pPr lvl="1"/>
            <a:r>
              <a:rPr lang="en-US" dirty="0" err="1"/>
              <a:t>Serial.begin</a:t>
            </a:r>
            <a:r>
              <a:rPr lang="en-US" dirty="0"/>
              <a:t>(9600);</a:t>
            </a:r>
          </a:p>
          <a:p>
            <a:r>
              <a:rPr lang="en-US" dirty="0"/>
              <a:t>}</a:t>
            </a:r>
          </a:p>
          <a:p>
            <a:r>
              <a:rPr lang="en-US" dirty="0"/>
              <a:t>void loop() </a:t>
            </a:r>
          </a:p>
          <a:p>
            <a:r>
              <a:rPr lang="en-US" dirty="0"/>
              <a:t>{  </a:t>
            </a:r>
          </a:p>
          <a:p>
            <a:pPr lvl="1"/>
            <a:r>
              <a:rPr lang="en-US" b="1" dirty="0" err="1">
                <a:solidFill>
                  <a:srgbClr val="FF0000"/>
                </a:solidFill>
              </a:rPr>
              <a:t>digitalWrite</a:t>
            </a:r>
            <a:r>
              <a:rPr lang="en-US" b="1" dirty="0">
                <a:solidFill>
                  <a:srgbClr val="FF0000"/>
                </a:solidFill>
              </a:rPr>
              <a:t>(</a:t>
            </a:r>
            <a:r>
              <a:rPr lang="en-US" b="1" dirty="0" err="1">
                <a:solidFill>
                  <a:srgbClr val="FF0000"/>
                </a:solidFill>
              </a:rPr>
              <a:t>trigPin</a:t>
            </a:r>
            <a:r>
              <a:rPr lang="en-US" b="1" dirty="0">
                <a:solidFill>
                  <a:srgbClr val="FF0000"/>
                </a:solidFill>
              </a:rPr>
              <a:t>, LOW);  </a:t>
            </a:r>
          </a:p>
          <a:p>
            <a:pPr lvl="1"/>
            <a:r>
              <a:rPr lang="en-US" dirty="0" err="1"/>
              <a:t>delayMicroseconds</a:t>
            </a:r>
            <a:r>
              <a:rPr lang="en-US" dirty="0"/>
              <a:t>(2);  </a:t>
            </a:r>
          </a:p>
          <a:p>
            <a:pPr lvl="1"/>
            <a:r>
              <a:rPr lang="en-US" b="1" dirty="0" err="1">
                <a:solidFill>
                  <a:srgbClr val="FF0000"/>
                </a:solidFill>
              </a:rPr>
              <a:t>digitalWrite</a:t>
            </a:r>
            <a:r>
              <a:rPr lang="en-US" b="1" dirty="0">
                <a:solidFill>
                  <a:srgbClr val="FF0000"/>
                </a:solidFill>
              </a:rPr>
              <a:t>(</a:t>
            </a:r>
            <a:r>
              <a:rPr lang="en-US" b="1" dirty="0" err="1">
                <a:solidFill>
                  <a:srgbClr val="FF0000"/>
                </a:solidFill>
              </a:rPr>
              <a:t>trigPin</a:t>
            </a:r>
            <a:r>
              <a:rPr lang="en-US" b="1" dirty="0">
                <a:solidFill>
                  <a:srgbClr val="FF0000"/>
                </a:solidFill>
              </a:rPr>
              <a:t>, HIGH);  // rising edge to trigger the sonic burst</a:t>
            </a:r>
          </a:p>
          <a:p>
            <a:pPr lvl="1"/>
            <a:r>
              <a:rPr lang="en-US" dirty="0" err="1"/>
              <a:t>delayMicroseconds</a:t>
            </a:r>
            <a:r>
              <a:rPr lang="en-US" dirty="0"/>
              <a:t>(10);  </a:t>
            </a:r>
          </a:p>
          <a:p>
            <a:pPr lvl="1"/>
            <a:r>
              <a:rPr lang="en-US" b="1" dirty="0" err="1">
                <a:solidFill>
                  <a:srgbClr val="FF0000"/>
                </a:solidFill>
              </a:rPr>
              <a:t>digitalWrite</a:t>
            </a:r>
            <a:r>
              <a:rPr lang="en-US" b="1" dirty="0">
                <a:solidFill>
                  <a:srgbClr val="FF0000"/>
                </a:solidFill>
              </a:rPr>
              <a:t>(</a:t>
            </a:r>
            <a:r>
              <a:rPr lang="en-US" b="1" dirty="0" err="1">
                <a:solidFill>
                  <a:srgbClr val="FF0000"/>
                </a:solidFill>
              </a:rPr>
              <a:t>trigPin</a:t>
            </a:r>
            <a:r>
              <a:rPr lang="en-US" b="1" dirty="0">
                <a:solidFill>
                  <a:srgbClr val="FF0000"/>
                </a:solidFill>
              </a:rPr>
              <a:t>, LOW);   // turn off the sonic bust</a:t>
            </a:r>
          </a:p>
          <a:p>
            <a:pPr lvl="1"/>
            <a:r>
              <a:rPr lang="en-US" b="1" dirty="0">
                <a:solidFill>
                  <a:srgbClr val="FF0000"/>
                </a:solidFill>
              </a:rPr>
              <a:t>duration = </a:t>
            </a:r>
            <a:r>
              <a:rPr lang="en-US" b="1" dirty="0" err="1">
                <a:solidFill>
                  <a:srgbClr val="FF0000"/>
                </a:solidFill>
              </a:rPr>
              <a:t>pulseIn</a:t>
            </a:r>
            <a:r>
              <a:rPr lang="en-US" b="1" dirty="0">
                <a:solidFill>
                  <a:srgbClr val="FF0000"/>
                </a:solidFill>
              </a:rPr>
              <a:t>(</a:t>
            </a:r>
            <a:r>
              <a:rPr lang="en-US" b="1" dirty="0" err="1">
                <a:solidFill>
                  <a:srgbClr val="FF0000"/>
                </a:solidFill>
              </a:rPr>
              <a:t>echoPin</a:t>
            </a:r>
            <a:r>
              <a:rPr lang="en-US" b="1" dirty="0">
                <a:solidFill>
                  <a:srgbClr val="FF0000"/>
                </a:solidFill>
              </a:rPr>
              <a:t>, HIGH);  // the </a:t>
            </a:r>
            <a:r>
              <a:rPr lang="en-US" b="1" dirty="0" err="1">
                <a:solidFill>
                  <a:srgbClr val="FF0000"/>
                </a:solidFill>
              </a:rPr>
              <a:t>pulseIn</a:t>
            </a:r>
            <a:r>
              <a:rPr lang="en-US" b="1" dirty="0">
                <a:solidFill>
                  <a:srgbClr val="FF0000"/>
                </a:solidFill>
              </a:rPr>
              <a:t>() function</a:t>
            </a:r>
          </a:p>
          <a:p>
            <a:pPr lvl="1"/>
            <a:r>
              <a:rPr lang="en-US" b="1" dirty="0">
                <a:solidFill>
                  <a:srgbClr val="FF0000"/>
                </a:solidFill>
              </a:rPr>
              <a:t>distance = (duration*.0343)/2;  // why 0.0343?</a:t>
            </a:r>
          </a:p>
          <a:p>
            <a:pPr lvl="1"/>
            <a:r>
              <a:rPr lang="en-US" dirty="0" err="1"/>
              <a:t>Serial.print</a:t>
            </a:r>
            <a:r>
              <a:rPr lang="en-US" dirty="0"/>
              <a:t>("Distance: "); </a:t>
            </a:r>
          </a:p>
          <a:p>
            <a:pPr lvl="1"/>
            <a:r>
              <a:rPr lang="en-US" dirty="0"/>
              <a:t> </a:t>
            </a:r>
            <a:r>
              <a:rPr lang="en-US" dirty="0" err="1"/>
              <a:t>Serial.println</a:t>
            </a:r>
            <a:r>
              <a:rPr lang="en-US" dirty="0"/>
              <a:t>(distance);  </a:t>
            </a:r>
          </a:p>
          <a:p>
            <a:pPr lvl="1"/>
            <a:r>
              <a:rPr lang="en-US" dirty="0"/>
              <a:t>delay(100);</a:t>
            </a:r>
          </a:p>
          <a:p>
            <a:r>
              <a:rPr lang="en-US" dirty="0"/>
              <a:t>}</a:t>
            </a:r>
          </a:p>
        </p:txBody>
      </p:sp>
      <p:sp>
        <p:nvSpPr>
          <p:cNvPr id="8" name="TextBox 7">
            <a:extLst>
              <a:ext uri="{FF2B5EF4-FFF2-40B4-BE49-F238E27FC236}">
                <a16:creationId xmlns:a16="http://schemas.microsoft.com/office/drawing/2014/main" id="{E30885DD-5E3A-4908-9B82-8AF7A0D83051}"/>
              </a:ext>
            </a:extLst>
          </p:cNvPr>
          <p:cNvSpPr txBox="1"/>
          <p:nvPr/>
        </p:nvSpPr>
        <p:spPr>
          <a:xfrm>
            <a:off x="8549641" y="1523199"/>
            <a:ext cx="45719" cy="369332"/>
          </a:xfrm>
          <a:prstGeom prst="rect">
            <a:avLst/>
          </a:prstGeom>
          <a:noFill/>
        </p:spPr>
        <p:txBody>
          <a:bodyPr wrap="square" rtlCol="0">
            <a:spAutoFit/>
          </a:bodyPr>
          <a:lstStyle/>
          <a:p>
            <a:endParaRPr lang="en-US" dirty="0"/>
          </a:p>
        </p:txBody>
      </p:sp>
      <p:sp>
        <p:nvSpPr>
          <p:cNvPr id="9" name="Rectangle 8">
            <a:extLst>
              <a:ext uri="{FF2B5EF4-FFF2-40B4-BE49-F238E27FC236}">
                <a16:creationId xmlns:a16="http://schemas.microsoft.com/office/drawing/2014/main" id="{ABA4FA01-E6BB-4C9D-A515-90B02C23EDDC}"/>
              </a:ext>
            </a:extLst>
          </p:cNvPr>
          <p:cNvSpPr/>
          <p:nvPr/>
        </p:nvSpPr>
        <p:spPr>
          <a:xfrm>
            <a:off x="5839327" y="395778"/>
            <a:ext cx="6096000" cy="2031325"/>
          </a:xfrm>
          <a:prstGeom prst="rect">
            <a:avLst/>
          </a:prstGeom>
        </p:spPr>
        <p:txBody>
          <a:bodyPr>
            <a:spAutoFit/>
          </a:bodyPr>
          <a:lstStyle/>
          <a:p>
            <a:r>
              <a:rPr lang="en-US" b="1" dirty="0">
                <a:solidFill>
                  <a:srgbClr val="FF0000"/>
                </a:solidFill>
              </a:rPr>
              <a:t>The </a:t>
            </a:r>
            <a:r>
              <a:rPr lang="en-US" b="1" dirty="0" err="1">
                <a:solidFill>
                  <a:srgbClr val="FF0000"/>
                </a:solidFill>
              </a:rPr>
              <a:t>pulseIn</a:t>
            </a:r>
            <a:r>
              <a:rPr lang="en-US" b="1" dirty="0">
                <a:solidFill>
                  <a:srgbClr val="FF0000"/>
                </a:solidFill>
              </a:rPr>
              <a:t>() function: </a:t>
            </a:r>
          </a:p>
          <a:p>
            <a:r>
              <a:rPr lang="en-US" dirty="0"/>
              <a:t>Reads a pulse (either HIGH or LOW) on a pin. For example, if value is HIGH, </a:t>
            </a:r>
            <a:r>
              <a:rPr lang="en-US" dirty="0" err="1"/>
              <a:t>pulseIn</a:t>
            </a:r>
            <a:r>
              <a:rPr lang="en-US" dirty="0"/>
              <a:t>() waits for the pin to go from LOW to HIGH, starts timing, then waits for the pin to go LOW and stops timing. Returns the length of the pulse in </a:t>
            </a:r>
            <a:r>
              <a:rPr lang="en-US" b="1" dirty="0">
                <a:solidFill>
                  <a:srgbClr val="FF0000"/>
                </a:solidFill>
              </a:rPr>
              <a:t>microseconds</a:t>
            </a:r>
            <a:r>
              <a:rPr lang="en-US" dirty="0"/>
              <a:t> or gives up and returns 0 if no complete pulse was received within the timeout.</a:t>
            </a:r>
          </a:p>
        </p:txBody>
      </p:sp>
      <p:sp>
        <p:nvSpPr>
          <p:cNvPr id="10" name="TextBox 9">
            <a:extLst>
              <a:ext uri="{FF2B5EF4-FFF2-40B4-BE49-F238E27FC236}">
                <a16:creationId xmlns:a16="http://schemas.microsoft.com/office/drawing/2014/main" id="{32BE25F3-73B6-44F4-AD0D-3A6DF4FF4B43}"/>
              </a:ext>
            </a:extLst>
          </p:cNvPr>
          <p:cNvSpPr txBox="1"/>
          <p:nvPr/>
        </p:nvSpPr>
        <p:spPr>
          <a:xfrm>
            <a:off x="7733559" y="5058250"/>
            <a:ext cx="3546099" cy="923330"/>
          </a:xfrm>
          <a:prstGeom prst="rect">
            <a:avLst/>
          </a:prstGeom>
          <a:noFill/>
        </p:spPr>
        <p:txBody>
          <a:bodyPr wrap="none" rtlCol="0">
            <a:spAutoFit/>
          </a:bodyPr>
          <a:lstStyle/>
          <a:p>
            <a:r>
              <a:rPr lang="en-US" dirty="0"/>
              <a:t>Distance in cm: </a:t>
            </a:r>
          </a:p>
          <a:p>
            <a:r>
              <a:rPr lang="en-US" dirty="0"/>
              <a:t>((Duration*10^-6)/2)*343m/s * 100</a:t>
            </a:r>
          </a:p>
          <a:p>
            <a:r>
              <a:rPr lang="en-US" dirty="0"/>
              <a:t>=Duration*0.0343/2</a:t>
            </a:r>
          </a:p>
        </p:txBody>
      </p:sp>
      <p:sp>
        <p:nvSpPr>
          <p:cNvPr id="11" name="Arrow: Right 10">
            <a:extLst>
              <a:ext uri="{FF2B5EF4-FFF2-40B4-BE49-F238E27FC236}">
                <a16:creationId xmlns:a16="http://schemas.microsoft.com/office/drawing/2014/main" id="{9341510D-92C7-4DD9-A43C-B499FDCCF010}"/>
              </a:ext>
            </a:extLst>
          </p:cNvPr>
          <p:cNvSpPr/>
          <p:nvPr/>
        </p:nvSpPr>
        <p:spPr>
          <a:xfrm>
            <a:off x="5669280" y="5399425"/>
            <a:ext cx="2040556" cy="2409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F28400B-BDB7-48E3-B68B-FCCBAF971DD0}"/>
              </a:ext>
            </a:extLst>
          </p:cNvPr>
          <p:cNvSpPr txBox="1"/>
          <p:nvPr/>
        </p:nvSpPr>
        <p:spPr>
          <a:xfrm>
            <a:off x="352926" y="123766"/>
            <a:ext cx="4413068" cy="369332"/>
          </a:xfrm>
          <a:prstGeom prst="rect">
            <a:avLst/>
          </a:prstGeom>
          <a:noFill/>
        </p:spPr>
        <p:txBody>
          <a:bodyPr wrap="none" rtlCol="0">
            <a:spAutoFit/>
          </a:bodyPr>
          <a:lstStyle/>
          <a:p>
            <a:r>
              <a:rPr lang="en-US" dirty="0"/>
              <a:t>// Arduino Code without the HC-SR04 Library</a:t>
            </a:r>
          </a:p>
        </p:txBody>
      </p:sp>
    </p:spTree>
    <p:extLst>
      <p:ext uri="{BB962C8B-B14F-4D97-AF65-F5344CB8AC3E}">
        <p14:creationId xmlns:p14="http://schemas.microsoft.com/office/powerpoint/2010/main" val="10543132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D1590F6-C795-418F-9C9D-778A6CBB9AFB}"/>
              </a:ext>
            </a:extLst>
          </p:cNvPr>
          <p:cNvSpPr/>
          <p:nvPr/>
        </p:nvSpPr>
        <p:spPr>
          <a:xfrm>
            <a:off x="452077" y="289378"/>
            <a:ext cx="5993949" cy="369332"/>
          </a:xfrm>
          <a:prstGeom prst="rect">
            <a:avLst/>
          </a:prstGeom>
        </p:spPr>
        <p:txBody>
          <a:bodyPr wrap="none">
            <a:spAutoFit/>
          </a:bodyPr>
          <a:lstStyle/>
          <a:p>
            <a:r>
              <a:rPr lang="en-US" b="1" dirty="0">
                <a:solidFill>
                  <a:srgbClr val="000000"/>
                </a:solidFill>
                <a:latin typeface="Roboto"/>
              </a:rPr>
              <a:t>Piezoelectric pressure transducer working principle  </a:t>
            </a:r>
            <a:endParaRPr lang="en-US" dirty="0"/>
          </a:p>
        </p:txBody>
      </p:sp>
      <p:pic>
        <p:nvPicPr>
          <p:cNvPr id="4098" name="Picture 2" descr="piezoelectric-pressure-transducer-working-principle">
            <a:extLst>
              <a:ext uri="{FF2B5EF4-FFF2-40B4-BE49-F238E27FC236}">
                <a16:creationId xmlns:a16="http://schemas.microsoft.com/office/drawing/2014/main" id="{51375FD7-1E6F-4040-8AF6-46F06F05C5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749" y="3057388"/>
            <a:ext cx="7529369" cy="231898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piezo-vibration-monitoring-sensor-pinout">
            <a:extLst>
              <a:ext uri="{FF2B5EF4-FFF2-40B4-BE49-F238E27FC236}">
                <a16:creationId xmlns:a16="http://schemas.microsoft.com/office/drawing/2014/main" id="{85053370-8447-42D7-BCCF-CC4AEAF4D3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077" y="5376375"/>
            <a:ext cx="4359862" cy="122346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1AD9BBE8-598D-492F-A2C5-5E052304D6F6}"/>
              </a:ext>
            </a:extLst>
          </p:cNvPr>
          <p:cNvSpPr/>
          <p:nvPr/>
        </p:nvSpPr>
        <p:spPr>
          <a:xfrm>
            <a:off x="452077" y="658710"/>
            <a:ext cx="11163300" cy="2308324"/>
          </a:xfrm>
          <a:prstGeom prst="rect">
            <a:avLst/>
          </a:prstGeom>
        </p:spPr>
        <p:txBody>
          <a:bodyPr wrap="square">
            <a:spAutoFit/>
          </a:bodyPr>
          <a:lstStyle/>
          <a:p>
            <a:r>
              <a:rPr lang="en-US" dirty="0" err="1">
                <a:solidFill>
                  <a:srgbClr val="000000"/>
                </a:solidFill>
                <a:latin typeface="Roboto"/>
              </a:rPr>
              <a:t>Pizo</a:t>
            </a:r>
            <a:r>
              <a:rPr lang="en-US" dirty="0">
                <a:solidFill>
                  <a:srgbClr val="000000"/>
                </a:solidFill>
                <a:latin typeface="Roboto"/>
              </a:rPr>
              <a:t> sensor or Vibration sensor is made by the piezo element, this is uses the piezo electric effect. The Piezo Electric sensor element is a transducer which converts Pressure, Force, Strain some times Temperature into Electrical Charge.</a:t>
            </a:r>
          </a:p>
          <a:p>
            <a:r>
              <a:rPr lang="en-US" dirty="0">
                <a:solidFill>
                  <a:srgbClr val="000000"/>
                </a:solidFill>
                <a:latin typeface="Roboto"/>
              </a:rPr>
              <a:t>You may heard about Buzzer (Piezo alarm device) that is also uses the piezo element, when we apply electric charge this element gets vibration at different frequency range (depends on the size of piezo material) so that it gives buzzer beep sound. For the both transducer and buzzer, piezo element is placed between two metal plates. the illustration represents working principle of piezo element when the pressure applied electric charge induced in piezo elements and that is measured through the voltmeter.</a:t>
            </a:r>
            <a:endParaRPr lang="en-US" b="0" i="0" dirty="0">
              <a:solidFill>
                <a:srgbClr val="000000"/>
              </a:solidFill>
              <a:effectLst/>
              <a:latin typeface="Roboto"/>
            </a:endParaRPr>
          </a:p>
        </p:txBody>
      </p:sp>
      <p:sp>
        <p:nvSpPr>
          <p:cNvPr id="2" name="Rectangle 1">
            <a:extLst>
              <a:ext uri="{FF2B5EF4-FFF2-40B4-BE49-F238E27FC236}">
                <a16:creationId xmlns:a16="http://schemas.microsoft.com/office/drawing/2014/main" id="{1BDF4169-195C-487F-910A-2D67D53B4CFA}"/>
              </a:ext>
            </a:extLst>
          </p:cNvPr>
          <p:cNvSpPr/>
          <p:nvPr/>
        </p:nvSpPr>
        <p:spPr>
          <a:xfrm>
            <a:off x="5113462" y="5618774"/>
            <a:ext cx="6908492" cy="923330"/>
          </a:xfrm>
          <a:prstGeom prst="rect">
            <a:avLst/>
          </a:prstGeom>
        </p:spPr>
        <p:txBody>
          <a:bodyPr wrap="square">
            <a:spAutoFit/>
          </a:bodyPr>
          <a:lstStyle/>
          <a:p>
            <a:r>
              <a:rPr lang="en-US" dirty="0" err="1"/>
              <a:t>MiniSense</a:t>
            </a:r>
            <a:r>
              <a:rPr lang="en-US" dirty="0"/>
              <a:t> 100 Vibration Sensor: it measures pressure but can be used as a vibration sensor. The inertia of the mass and the acceleration produce pressure to the sensor and therefore produce voltage output.  </a:t>
            </a:r>
          </a:p>
        </p:txBody>
      </p:sp>
    </p:spTree>
    <p:extLst>
      <p:ext uri="{BB962C8B-B14F-4D97-AF65-F5344CB8AC3E}">
        <p14:creationId xmlns:p14="http://schemas.microsoft.com/office/powerpoint/2010/main" val="42085143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CEAE3B4-7536-4348-8E77-7410B6FBCEF4}"/>
              </a:ext>
            </a:extLst>
          </p:cNvPr>
          <p:cNvPicPr>
            <a:picLocks noChangeAspect="1"/>
          </p:cNvPicPr>
          <p:nvPr/>
        </p:nvPicPr>
        <p:blipFill>
          <a:blip r:embed="rId2"/>
          <a:stretch>
            <a:fillRect/>
          </a:stretch>
        </p:blipFill>
        <p:spPr>
          <a:xfrm>
            <a:off x="242887" y="3694644"/>
            <a:ext cx="3097213" cy="2854439"/>
          </a:xfrm>
          <a:prstGeom prst="rect">
            <a:avLst/>
          </a:prstGeom>
        </p:spPr>
      </p:pic>
      <p:sp>
        <p:nvSpPr>
          <p:cNvPr id="6" name="Rectangle 2">
            <a:extLst>
              <a:ext uri="{FF2B5EF4-FFF2-40B4-BE49-F238E27FC236}">
                <a16:creationId xmlns:a16="http://schemas.microsoft.com/office/drawing/2014/main" id="{36BF34C6-F12F-4117-9939-9A605B3B92B9}"/>
              </a:ext>
            </a:extLst>
          </p:cNvPr>
          <p:cNvSpPr>
            <a:spLocks noChangeArrowheads="1"/>
          </p:cNvSpPr>
          <p:nvPr/>
        </p:nvSpPr>
        <p:spPr bwMode="auto">
          <a:xfrm>
            <a:off x="4138190" y="171964"/>
            <a:ext cx="5284787" cy="3688108"/>
          </a:xfrm>
          <a:prstGeom prst="rect">
            <a:avLst/>
          </a:prstGeom>
          <a:solidFill>
            <a:srgbClr val="EEEEE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2539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00979C"/>
                </a:solidFill>
                <a:effectLst/>
                <a:latin typeface="Arial Unicode MS"/>
                <a:ea typeface="Courier 10 Pitch"/>
              </a:rPr>
              <a:t>void</a:t>
            </a:r>
            <a:r>
              <a:rPr kumimoji="0" lang="en-US" altLang="en-US" sz="2000" b="0" i="0" u="none" strike="noStrike" cap="none" normalizeH="0" baseline="0" dirty="0">
                <a:ln>
                  <a:noFill/>
                </a:ln>
                <a:solidFill>
                  <a:srgbClr val="000000"/>
                </a:solidFill>
                <a:effectLst/>
                <a:latin typeface="Arial Unicode MS"/>
                <a:ea typeface="Courier 10 Pitch"/>
              </a:rPr>
              <a:t> </a:t>
            </a:r>
            <a:r>
              <a:rPr kumimoji="0" lang="en-US" altLang="en-US" sz="2000" b="0" i="0" u="none" strike="noStrike" cap="none" normalizeH="0" baseline="0" dirty="0">
                <a:ln>
                  <a:noFill/>
                </a:ln>
                <a:solidFill>
                  <a:srgbClr val="5E6D03"/>
                </a:solidFill>
                <a:effectLst/>
                <a:latin typeface="Arial Unicode MS"/>
                <a:ea typeface="Courier 10 Pitch"/>
              </a:rPr>
              <a:t>loop</a:t>
            </a:r>
            <a:r>
              <a:rPr kumimoji="0" lang="en-US" altLang="en-US" sz="2000" b="0" i="0" u="none" strike="noStrike" cap="none" normalizeH="0" baseline="0" dirty="0">
                <a:ln>
                  <a:noFill/>
                </a:ln>
                <a:solidFill>
                  <a:srgbClr val="000000"/>
                </a:solidFill>
                <a:effectLst/>
                <a:latin typeface="Arial Unicode MS"/>
                <a:ea typeface="Courier 10 Pitch"/>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000000"/>
                </a:solidFill>
                <a:effectLst/>
                <a:latin typeface="Arial Unicode MS"/>
                <a:ea typeface="Courier 10 Pitch"/>
              </a:rPr>
              <a:t>{ </a:t>
            </a:r>
          </a:p>
          <a:p>
            <a:pPr lvl="1" eaLnBrk="0" fontAlgn="base" hangingPunct="0">
              <a:spcBef>
                <a:spcPct val="0"/>
              </a:spcBef>
              <a:spcAft>
                <a:spcPct val="0"/>
              </a:spcAft>
            </a:pPr>
            <a:r>
              <a:rPr kumimoji="0" lang="en-US" altLang="en-US" sz="2000" b="0" i="0" u="none" strike="noStrike" cap="none" normalizeH="0" baseline="0" dirty="0" err="1">
                <a:ln>
                  <a:noFill/>
                </a:ln>
                <a:solidFill>
                  <a:srgbClr val="00979C"/>
                </a:solidFill>
                <a:effectLst/>
                <a:latin typeface="Arial Unicode MS"/>
                <a:ea typeface="Courier 10 Pitch"/>
              </a:rPr>
              <a:t>int</a:t>
            </a:r>
            <a:r>
              <a:rPr kumimoji="0" lang="en-US" altLang="en-US" sz="2000" b="0" i="0" u="none" strike="noStrike" cap="none" normalizeH="0" baseline="0" dirty="0">
                <a:ln>
                  <a:noFill/>
                </a:ln>
                <a:solidFill>
                  <a:srgbClr val="000000"/>
                </a:solidFill>
                <a:effectLst/>
                <a:latin typeface="Arial Unicode MS"/>
                <a:ea typeface="Courier 10 Pitch"/>
              </a:rPr>
              <a:t> reading</a:t>
            </a:r>
            <a:r>
              <a:rPr kumimoji="0" lang="en-US" altLang="en-US" sz="2000" b="0" i="0" u="none" strike="noStrike" cap="none" normalizeH="0" baseline="0" dirty="0">
                <a:ln>
                  <a:noFill/>
                </a:ln>
                <a:solidFill>
                  <a:srgbClr val="434F54"/>
                </a:solidFill>
                <a:effectLst/>
                <a:latin typeface="Arial Unicode MS"/>
                <a:ea typeface="Courier 10 Pitch"/>
              </a:rPr>
              <a:t>=</a:t>
            </a:r>
            <a:r>
              <a:rPr kumimoji="0" lang="en-US" altLang="en-US" sz="2000" b="0" i="0" u="none" strike="noStrike" cap="none" normalizeH="0" baseline="0" dirty="0">
                <a:ln>
                  <a:noFill/>
                </a:ln>
                <a:solidFill>
                  <a:srgbClr val="000000"/>
                </a:solidFill>
                <a:effectLst/>
                <a:latin typeface="Arial Unicode MS"/>
                <a:ea typeface="Courier 10 Pitch"/>
              </a:rPr>
              <a:t> </a:t>
            </a:r>
            <a:r>
              <a:rPr kumimoji="0" lang="en-US" altLang="en-US" sz="2000" b="0" i="0" u="none" strike="noStrike" cap="none" normalizeH="0" baseline="0" dirty="0" err="1">
                <a:ln>
                  <a:noFill/>
                </a:ln>
                <a:solidFill>
                  <a:srgbClr val="D35400"/>
                </a:solidFill>
                <a:effectLst/>
                <a:latin typeface="Arial Unicode MS"/>
                <a:ea typeface="Courier 10 Pitch"/>
              </a:rPr>
              <a:t>analogRead</a:t>
            </a:r>
            <a:r>
              <a:rPr kumimoji="0" lang="en-US" altLang="en-US" sz="2000" b="0" i="0" u="none" strike="noStrike" cap="none" normalizeH="0" baseline="0" dirty="0">
                <a:ln>
                  <a:noFill/>
                </a:ln>
                <a:solidFill>
                  <a:srgbClr val="000000"/>
                </a:solidFill>
                <a:effectLst/>
                <a:latin typeface="Arial Unicode MS"/>
                <a:ea typeface="Courier 10 Pitch"/>
              </a:rPr>
              <a:t>(</a:t>
            </a:r>
            <a:r>
              <a:rPr kumimoji="0" lang="en-US" altLang="en-US" sz="2000" b="0" i="0" u="none" strike="noStrike" cap="none" normalizeH="0" baseline="0" dirty="0" err="1">
                <a:ln>
                  <a:noFill/>
                </a:ln>
                <a:solidFill>
                  <a:srgbClr val="000000"/>
                </a:solidFill>
                <a:effectLst/>
                <a:latin typeface="Arial Unicode MS"/>
                <a:ea typeface="Courier 10 Pitch"/>
              </a:rPr>
              <a:t>piezo_Pin</a:t>
            </a:r>
            <a:r>
              <a:rPr kumimoji="0" lang="en-US" altLang="en-US" sz="2000" b="0" i="0" u="none" strike="noStrike" cap="none" normalizeH="0" baseline="0" dirty="0">
                <a:ln>
                  <a:noFill/>
                </a:ln>
                <a:solidFill>
                  <a:srgbClr val="000000"/>
                </a:solidFill>
                <a:effectLst/>
                <a:latin typeface="Arial Unicode MS"/>
                <a:ea typeface="Courier 10 Pitch"/>
              </a:rPr>
              <a:t>); </a:t>
            </a:r>
            <a:r>
              <a:rPr kumimoji="0" lang="en-US" altLang="en-US" sz="2000" b="1" i="0" u="none" strike="noStrike" cap="none" normalizeH="0" baseline="0" dirty="0" err="1">
                <a:ln>
                  <a:noFill/>
                </a:ln>
                <a:solidFill>
                  <a:srgbClr val="D35400"/>
                </a:solidFill>
                <a:effectLst/>
                <a:latin typeface="Arial Unicode MS"/>
                <a:ea typeface="Courier 10 Pitch"/>
              </a:rPr>
              <a:t>Serial</a:t>
            </a:r>
            <a:r>
              <a:rPr kumimoji="0" lang="en-US" altLang="en-US" sz="2000" b="0" i="0" u="none" strike="noStrike" cap="none" normalizeH="0" baseline="0" dirty="0" err="1">
                <a:ln>
                  <a:noFill/>
                </a:ln>
                <a:solidFill>
                  <a:srgbClr val="434F54"/>
                </a:solidFill>
                <a:effectLst/>
                <a:latin typeface="Arial Unicode MS"/>
                <a:ea typeface="Courier 10 Pitch"/>
              </a:rPr>
              <a:t>.</a:t>
            </a:r>
            <a:r>
              <a:rPr kumimoji="0" lang="en-US" altLang="en-US" sz="2000" b="0" i="0" u="none" strike="noStrike" cap="none" normalizeH="0" baseline="0" dirty="0" err="1">
                <a:ln>
                  <a:noFill/>
                </a:ln>
                <a:solidFill>
                  <a:srgbClr val="D35400"/>
                </a:solidFill>
                <a:effectLst/>
                <a:latin typeface="Arial Unicode MS"/>
                <a:ea typeface="Courier 10 Pitch"/>
              </a:rPr>
              <a:t>println</a:t>
            </a:r>
            <a:r>
              <a:rPr kumimoji="0" lang="en-US" altLang="en-US" sz="2000" b="0" i="0" u="none" strike="noStrike" cap="none" normalizeH="0" baseline="0" dirty="0">
                <a:ln>
                  <a:noFill/>
                </a:ln>
                <a:solidFill>
                  <a:srgbClr val="000000"/>
                </a:solidFill>
                <a:effectLst/>
                <a:latin typeface="Arial Unicode MS"/>
                <a:ea typeface="Courier 10 Pitch"/>
              </a:rPr>
              <a:t>(reading); </a:t>
            </a:r>
          </a:p>
          <a:p>
            <a:pPr lvl="1" eaLnBrk="0" fontAlgn="base" hangingPunct="0">
              <a:spcBef>
                <a:spcPct val="0"/>
              </a:spcBef>
              <a:spcAft>
                <a:spcPct val="0"/>
              </a:spcAft>
            </a:pPr>
            <a:r>
              <a:rPr kumimoji="0" lang="en-US" altLang="en-US" sz="2000" b="0" i="0" u="none" strike="noStrike" cap="none" normalizeH="0" baseline="0" dirty="0">
                <a:ln>
                  <a:noFill/>
                </a:ln>
                <a:solidFill>
                  <a:srgbClr val="5E6D03"/>
                </a:solidFill>
                <a:effectLst/>
                <a:latin typeface="Arial Unicode MS"/>
                <a:ea typeface="Courier 10 Pitch"/>
              </a:rPr>
              <a:t>if</a:t>
            </a:r>
            <a:r>
              <a:rPr kumimoji="0" lang="en-US" altLang="en-US" sz="2000" b="0" i="0" u="none" strike="noStrike" cap="none" normalizeH="0" baseline="0" dirty="0">
                <a:ln>
                  <a:noFill/>
                </a:ln>
                <a:solidFill>
                  <a:srgbClr val="000000"/>
                </a:solidFill>
                <a:effectLst/>
                <a:latin typeface="Arial Unicode MS"/>
                <a:ea typeface="Courier 10 Pitch"/>
              </a:rPr>
              <a:t> (reading </a:t>
            </a:r>
            <a:r>
              <a:rPr kumimoji="0" lang="en-US" altLang="en-US" sz="2000" b="0" i="0" u="none" strike="noStrike" cap="none" normalizeH="0" baseline="0" dirty="0">
                <a:ln>
                  <a:noFill/>
                </a:ln>
                <a:solidFill>
                  <a:srgbClr val="434F54"/>
                </a:solidFill>
                <a:effectLst/>
                <a:latin typeface="Arial Unicode MS"/>
                <a:ea typeface="Courier 10 Pitch"/>
              </a:rPr>
              <a:t>&gt;</a:t>
            </a:r>
            <a:r>
              <a:rPr kumimoji="0" lang="en-US" altLang="en-US" sz="2000" b="0" i="0" u="none" strike="noStrike" cap="none" normalizeH="0" baseline="0" dirty="0">
                <a:ln>
                  <a:noFill/>
                </a:ln>
                <a:solidFill>
                  <a:srgbClr val="000000"/>
                </a:solidFill>
                <a:effectLst/>
                <a:latin typeface="Arial Unicode MS"/>
                <a:ea typeface="Courier 10 Pitch"/>
              </a:rPr>
              <a:t> threshold) </a:t>
            </a:r>
          </a:p>
          <a:p>
            <a:pPr lvl="2" eaLnBrk="0" fontAlgn="base" hangingPunct="0">
              <a:spcBef>
                <a:spcPct val="0"/>
              </a:spcBef>
              <a:spcAft>
                <a:spcPct val="0"/>
              </a:spcAft>
            </a:pPr>
            <a:r>
              <a:rPr kumimoji="0" lang="en-US" altLang="en-US" sz="2000" b="0" i="0" u="none" strike="noStrike" cap="none" normalizeH="0" baseline="0" dirty="0">
                <a:ln>
                  <a:noFill/>
                </a:ln>
                <a:solidFill>
                  <a:srgbClr val="000000"/>
                </a:solidFill>
                <a:effectLst/>
                <a:latin typeface="Arial Unicode MS"/>
                <a:ea typeface="Courier 10 Pitch"/>
              </a:rPr>
              <a:t>{ </a:t>
            </a:r>
          </a:p>
          <a:p>
            <a:pPr lvl="3" eaLnBrk="0" fontAlgn="base" hangingPunct="0">
              <a:spcBef>
                <a:spcPct val="0"/>
              </a:spcBef>
              <a:spcAft>
                <a:spcPct val="0"/>
              </a:spcAft>
            </a:pPr>
            <a:r>
              <a:rPr kumimoji="0" lang="en-US" altLang="en-US" sz="2000" b="0" i="0" u="none" strike="noStrike" cap="none" normalizeH="0" baseline="0" dirty="0" err="1">
                <a:ln>
                  <a:noFill/>
                </a:ln>
                <a:solidFill>
                  <a:srgbClr val="D35400"/>
                </a:solidFill>
                <a:effectLst/>
                <a:latin typeface="Arial Unicode MS"/>
                <a:ea typeface="Courier 10 Pitch"/>
              </a:rPr>
              <a:t>digitalWrite</a:t>
            </a:r>
            <a:r>
              <a:rPr kumimoji="0" lang="en-US" altLang="en-US" sz="2000" b="0" i="0" u="none" strike="noStrike" cap="none" normalizeH="0" baseline="0" dirty="0">
                <a:ln>
                  <a:noFill/>
                </a:ln>
                <a:solidFill>
                  <a:srgbClr val="000000"/>
                </a:solidFill>
                <a:effectLst/>
                <a:latin typeface="Arial Unicode MS"/>
                <a:ea typeface="Courier 10 Pitch"/>
              </a:rPr>
              <a:t>(</a:t>
            </a:r>
            <a:r>
              <a:rPr kumimoji="0" lang="en-US" altLang="en-US" sz="2000" b="0" i="0" u="none" strike="noStrike" cap="none" normalizeH="0" baseline="0" dirty="0" err="1">
                <a:ln>
                  <a:noFill/>
                </a:ln>
                <a:solidFill>
                  <a:srgbClr val="000000"/>
                </a:solidFill>
                <a:effectLst/>
                <a:latin typeface="Arial Unicode MS"/>
                <a:ea typeface="Courier 10 Pitch"/>
              </a:rPr>
              <a:t>LED_Pin</a:t>
            </a:r>
            <a:r>
              <a:rPr kumimoji="0" lang="en-US" altLang="en-US" sz="2000" b="0" i="0" u="none" strike="noStrike" cap="none" normalizeH="0" baseline="0" dirty="0">
                <a:ln>
                  <a:noFill/>
                </a:ln>
                <a:solidFill>
                  <a:srgbClr val="434F54"/>
                </a:solidFill>
                <a:effectLst/>
                <a:latin typeface="Arial Unicode MS"/>
                <a:ea typeface="Courier 10 Pitch"/>
              </a:rPr>
              <a:t>,</a:t>
            </a:r>
            <a:r>
              <a:rPr kumimoji="0" lang="en-US" altLang="en-US" sz="2000" b="0" i="0" u="none" strike="noStrike" cap="none" normalizeH="0" baseline="0" dirty="0">
                <a:ln>
                  <a:noFill/>
                </a:ln>
                <a:solidFill>
                  <a:srgbClr val="000000"/>
                </a:solidFill>
                <a:effectLst/>
                <a:latin typeface="Arial Unicode MS"/>
                <a:ea typeface="Courier 10 Pitch"/>
              </a:rPr>
              <a:t> </a:t>
            </a:r>
            <a:r>
              <a:rPr kumimoji="0" lang="en-US" altLang="en-US" sz="2000" b="0" i="0" u="none" strike="noStrike" cap="none" normalizeH="0" baseline="0" dirty="0">
                <a:ln>
                  <a:noFill/>
                </a:ln>
                <a:solidFill>
                  <a:srgbClr val="00979C"/>
                </a:solidFill>
                <a:effectLst/>
                <a:latin typeface="Arial Unicode MS"/>
                <a:ea typeface="Courier 10 Pitch"/>
              </a:rPr>
              <a:t>HIGH</a:t>
            </a:r>
            <a:r>
              <a:rPr kumimoji="0" lang="en-US" altLang="en-US" sz="2000" b="0" i="0" u="none" strike="noStrike" cap="none" normalizeH="0" baseline="0" dirty="0">
                <a:ln>
                  <a:noFill/>
                </a:ln>
                <a:solidFill>
                  <a:srgbClr val="000000"/>
                </a:solidFill>
                <a:effectLst/>
                <a:latin typeface="Arial Unicode MS"/>
                <a:ea typeface="Courier 10 Pitch"/>
              </a:rPr>
              <a:t>); </a:t>
            </a:r>
          </a:p>
          <a:p>
            <a:pPr lvl="3" eaLnBrk="0" fontAlgn="base" hangingPunct="0">
              <a:spcBef>
                <a:spcPct val="0"/>
              </a:spcBef>
              <a:spcAft>
                <a:spcPct val="0"/>
              </a:spcAft>
            </a:pPr>
            <a:r>
              <a:rPr kumimoji="0" lang="en-US" altLang="en-US" sz="2000" b="0" i="0" u="none" strike="noStrike" cap="none" normalizeH="0" baseline="0" dirty="0">
                <a:ln>
                  <a:noFill/>
                </a:ln>
                <a:solidFill>
                  <a:srgbClr val="D35400"/>
                </a:solidFill>
                <a:effectLst/>
                <a:latin typeface="Arial Unicode MS"/>
                <a:ea typeface="Courier 10 Pitch"/>
              </a:rPr>
              <a:t>delay</a:t>
            </a:r>
            <a:r>
              <a:rPr kumimoji="0" lang="en-US" altLang="en-US" sz="2000" b="0" i="0" u="none" strike="noStrike" cap="none" normalizeH="0" baseline="0" dirty="0">
                <a:ln>
                  <a:noFill/>
                </a:ln>
                <a:solidFill>
                  <a:srgbClr val="000000"/>
                </a:solidFill>
                <a:effectLst/>
                <a:latin typeface="Arial Unicode MS"/>
                <a:ea typeface="Courier 10 Pitch"/>
              </a:rPr>
              <a:t>(1000); </a:t>
            </a:r>
          </a:p>
          <a:p>
            <a:pPr lvl="3" eaLnBrk="0" fontAlgn="base" hangingPunct="0">
              <a:spcBef>
                <a:spcPct val="0"/>
              </a:spcBef>
              <a:spcAft>
                <a:spcPct val="0"/>
              </a:spcAft>
            </a:pPr>
            <a:r>
              <a:rPr kumimoji="0" lang="en-US" altLang="en-US" sz="2000" b="0" i="0" u="none" strike="noStrike" cap="none" normalizeH="0" baseline="0" dirty="0" err="1">
                <a:ln>
                  <a:noFill/>
                </a:ln>
                <a:solidFill>
                  <a:srgbClr val="D35400"/>
                </a:solidFill>
                <a:effectLst/>
                <a:latin typeface="Arial Unicode MS"/>
                <a:ea typeface="Courier 10 Pitch"/>
              </a:rPr>
              <a:t>digitalWrite</a:t>
            </a:r>
            <a:r>
              <a:rPr kumimoji="0" lang="en-US" altLang="en-US" sz="2000" b="0" i="0" u="none" strike="noStrike" cap="none" normalizeH="0" baseline="0" dirty="0">
                <a:ln>
                  <a:noFill/>
                </a:ln>
                <a:solidFill>
                  <a:srgbClr val="000000"/>
                </a:solidFill>
                <a:effectLst/>
                <a:latin typeface="Arial Unicode MS"/>
                <a:ea typeface="Courier 10 Pitch"/>
              </a:rPr>
              <a:t>(</a:t>
            </a:r>
            <a:r>
              <a:rPr kumimoji="0" lang="en-US" altLang="en-US" sz="2000" b="0" i="0" u="none" strike="noStrike" cap="none" normalizeH="0" baseline="0" dirty="0" err="1">
                <a:ln>
                  <a:noFill/>
                </a:ln>
                <a:solidFill>
                  <a:srgbClr val="000000"/>
                </a:solidFill>
                <a:effectLst/>
                <a:latin typeface="Arial Unicode MS"/>
                <a:ea typeface="Courier 10 Pitch"/>
              </a:rPr>
              <a:t>LED_Pin</a:t>
            </a:r>
            <a:r>
              <a:rPr kumimoji="0" lang="en-US" altLang="en-US" sz="2000" b="0" i="0" u="none" strike="noStrike" cap="none" normalizeH="0" baseline="0" dirty="0">
                <a:ln>
                  <a:noFill/>
                </a:ln>
                <a:solidFill>
                  <a:srgbClr val="434F54"/>
                </a:solidFill>
                <a:effectLst/>
                <a:latin typeface="Arial Unicode MS"/>
                <a:ea typeface="Courier 10 Pitch"/>
              </a:rPr>
              <a:t>,</a:t>
            </a:r>
            <a:r>
              <a:rPr kumimoji="0" lang="en-US" altLang="en-US" sz="2000" b="0" i="0" u="none" strike="noStrike" cap="none" normalizeH="0" baseline="0" dirty="0">
                <a:ln>
                  <a:noFill/>
                </a:ln>
                <a:solidFill>
                  <a:srgbClr val="000000"/>
                </a:solidFill>
                <a:effectLst/>
                <a:latin typeface="Arial Unicode MS"/>
                <a:ea typeface="Courier 10 Pitch"/>
              </a:rPr>
              <a:t> </a:t>
            </a:r>
            <a:r>
              <a:rPr kumimoji="0" lang="en-US" altLang="en-US" sz="2000" b="0" i="0" u="none" strike="noStrike" cap="none" normalizeH="0" baseline="0" dirty="0">
                <a:ln>
                  <a:noFill/>
                </a:ln>
                <a:solidFill>
                  <a:srgbClr val="00979C"/>
                </a:solidFill>
                <a:effectLst/>
                <a:latin typeface="Arial Unicode MS"/>
                <a:ea typeface="Courier 10 Pitch"/>
              </a:rPr>
              <a:t>LOW</a:t>
            </a:r>
            <a:r>
              <a:rPr kumimoji="0" lang="en-US" altLang="en-US" sz="2000" b="0" i="0" u="none" strike="noStrike" cap="none" normalizeH="0" baseline="0" dirty="0">
                <a:ln>
                  <a:noFill/>
                </a:ln>
                <a:solidFill>
                  <a:srgbClr val="000000"/>
                </a:solidFill>
                <a:effectLst/>
                <a:latin typeface="Arial Unicode MS"/>
                <a:ea typeface="Courier 10 Pitch"/>
              </a:rPr>
              <a:t>); </a:t>
            </a:r>
          </a:p>
          <a:p>
            <a:pPr lvl="2" eaLnBrk="0" fontAlgn="base" hangingPunct="0">
              <a:spcBef>
                <a:spcPct val="0"/>
              </a:spcBef>
              <a:spcAft>
                <a:spcPct val="0"/>
              </a:spcAft>
            </a:pPr>
            <a:r>
              <a:rPr kumimoji="0" lang="en-US" altLang="en-US" sz="2000" b="0" i="0" u="none" strike="noStrike" cap="none" normalizeH="0" baseline="0" dirty="0">
                <a:ln>
                  <a:noFill/>
                </a:ln>
                <a:solidFill>
                  <a:srgbClr val="000000"/>
                </a:solidFill>
                <a:effectLst/>
                <a:latin typeface="Arial Unicode MS"/>
                <a:ea typeface="Courier 10 Pitch"/>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000000"/>
                </a:solidFill>
                <a:effectLst/>
                <a:latin typeface="Arial Unicode MS"/>
                <a:ea typeface="Courier 10 Pitch"/>
              </a:rPr>
              <a:t>}</a:t>
            </a:r>
            <a:r>
              <a:rPr kumimoji="0" lang="en-US" altLang="en-US" sz="1600" b="0" i="0" u="none" strike="noStrike" cap="none" normalizeH="0" baseline="0" dirty="0">
                <a:ln>
                  <a:noFill/>
                </a:ln>
                <a:solidFill>
                  <a:schemeClr val="tx1"/>
                </a:solidFill>
                <a:effectLst/>
              </a:rPr>
              <a:t> </a:t>
            </a:r>
            <a:endParaRPr kumimoji="0" lang="en-US" altLang="en-US" sz="4400" b="0" i="0" u="none" strike="noStrike" cap="none" normalizeH="0" baseline="0" dirty="0">
              <a:ln>
                <a:noFill/>
              </a:ln>
              <a:solidFill>
                <a:schemeClr val="tx1"/>
              </a:solidFill>
              <a:effectLst/>
              <a:latin typeface="Arial" panose="020B0604020202020204" pitchFamily="34" charset="0"/>
            </a:endParaRPr>
          </a:p>
        </p:txBody>
      </p:sp>
      <p:sp>
        <p:nvSpPr>
          <p:cNvPr id="7" name="TextBox 6">
            <a:extLst>
              <a:ext uri="{FF2B5EF4-FFF2-40B4-BE49-F238E27FC236}">
                <a16:creationId xmlns:a16="http://schemas.microsoft.com/office/drawing/2014/main" id="{62C030C1-9DC4-4885-9F9C-9D269AAF4982}"/>
              </a:ext>
            </a:extLst>
          </p:cNvPr>
          <p:cNvSpPr txBox="1"/>
          <p:nvPr/>
        </p:nvSpPr>
        <p:spPr>
          <a:xfrm>
            <a:off x="242887" y="171964"/>
            <a:ext cx="3732584" cy="3693319"/>
          </a:xfrm>
          <a:prstGeom prst="rect">
            <a:avLst/>
          </a:prstGeom>
          <a:noFill/>
        </p:spPr>
        <p:txBody>
          <a:bodyPr wrap="square" rtlCol="0">
            <a:spAutoFit/>
          </a:bodyPr>
          <a:lstStyle/>
          <a:p>
            <a:r>
              <a:rPr lang="en-US" b="1" dirty="0"/>
              <a:t>FEATURES</a:t>
            </a:r>
            <a:br>
              <a:rPr lang="en-US" sz="2400" dirty="0"/>
            </a:br>
            <a:r>
              <a:rPr lang="en-US" dirty="0"/>
              <a:t>• High Voltage Sensitivity (1 V/g)</a:t>
            </a:r>
          </a:p>
          <a:p>
            <a:r>
              <a:rPr lang="en-US" sz="1600" dirty="0"/>
              <a:t>(g is Gravitational constant not gram)</a:t>
            </a:r>
            <a:br>
              <a:rPr lang="en-US" sz="2400" dirty="0"/>
            </a:br>
            <a:r>
              <a:rPr lang="en-US" dirty="0"/>
              <a:t>• Over 5 V/g at Resonance</a:t>
            </a:r>
            <a:br>
              <a:rPr lang="en-US" sz="2400" dirty="0"/>
            </a:br>
            <a:r>
              <a:rPr lang="en-US" dirty="0"/>
              <a:t>• Horizontal or Vertical Mounting</a:t>
            </a:r>
            <a:br>
              <a:rPr lang="en-US" sz="2400" dirty="0"/>
            </a:br>
            <a:r>
              <a:rPr lang="en-US" dirty="0"/>
              <a:t>• Shielded Construction</a:t>
            </a:r>
            <a:br>
              <a:rPr lang="en-US" sz="2400" dirty="0"/>
            </a:br>
            <a:r>
              <a:rPr lang="en-US" dirty="0"/>
              <a:t>• </a:t>
            </a:r>
            <a:r>
              <a:rPr lang="en-US" dirty="0" err="1"/>
              <a:t>Solderable</a:t>
            </a:r>
            <a:r>
              <a:rPr lang="en-US" dirty="0"/>
              <a:t> Pins, PCB Mounting</a:t>
            </a:r>
            <a:br>
              <a:rPr lang="en-US" sz="2400" dirty="0"/>
            </a:br>
            <a:r>
              <a:rPr lang="en-US" dirty="0"/>
              <a:t>• Low Cost</a:t>
            </a:r>
            <a:br>
              <a:rPr lang="en-US" sz="2400" dirty="0"/>
            </a:br>
            <a:r>
              <a:rPr lang="en-US" dirty="0"/>
              <a:t>• &lt; 1% Linearity</a:t>
            </a:r>
            <a:br>
              <a:rPr lang="en-US" sz="2400" dirty="0"/>
            </a:br>
            <a:r>
              <a:rPr lang="en-US" dirty="0"/>
              <a:t>• Up to 40 Hz (2,400 rpm) Operation Below Resonance   (Source Datasheet minisense_100).</a:t>
            </a:r>
            <a:endParaRPr lang="en-US" sz="2400" b="1" dirty="0">
              <a:solidFill>
                <a:srgbClr val="FF0000"/>
              </a:solidFill>
            </a:endParaRPr>
          </a:p>
        </p:txBody>
      </p:sp>
      <p:sp>
        <p:nvSpPr>
          <p:cNvPr id="2" name="Rectangle 1">
            <a:extLst>
              <a:ext uri="{FF2B5EF4-FFF2-40B4-BE49-F238E27FC236}">
                <a16:creationId xmlns:a16="http://schemas.microsoft.com/office/drawing/2014/main" id="{B018A735-DC94-457E-8D21-6C827088F91F}"/>
              </a:ext>
            </a:extLst>
          </p:cNvPr>
          <p:cNvSpPr/>
          <p:nvPr/>
        </p:nvSpPr>
        <p:spPr>
          <a:xfrm>
            <a:off x="3975471" y="4288135"/>
            <a:ext cx="6096000" cy="2031325"/>
          </a:xfrm>
          <a:prstGeom prst="rect">
            <a:avLst/>
          </a:prstGeom>
        </p:spPr>
        <p:txBody>
          <a:bodyPr>
            <a:spAutoFit/>
          </a:bodyPr>
          <a:lstStyle/>
          <a:p>
            <a:r>
              <a:rPr lang="en-US" dirty="0"/>
              <a:t>Applications: </a:t>
            </a:r>
          </a:p>
          <a:p>
            <a:pPr marL="285750" indent="-285750">
              <a:buFont typeface="Arial" panose="020B0604020202020204" pitchFamily="34" charset="0"/>
              <a:buChar char="•"/>
            </a:pPr>
            <a:r>
              <a:rPr lang="en-US" dirty="0"/>
              <a:t>Washing Machine Load Imbalance</a:t>
            </a:r>
          </a:p>
          <a:p>
            <a:pPr marL="285750" indent="-285750">
              <a:buFont typeface="Arial" panose="020B0604020202020204" pitchFamily="34" charset="0"/>
              <a:buChar char="•"/>
            </a:pPr>
            <a:r>
              <a:rPr lang="en-US" dirty="0"/>
              <a:t>Vehicle Motion Sensor</a:t>
            </a:r>
          </a:p>
          <a:p>
            <a:pPr marL="285750" indent="-285750">
              <a:buFont typeface="Arial" panose="020B0604020202020204" pitchFamily="34" charset="0"/>
              <a:buChar char="•"/>
            </a:pPr>
            <a:r>
              <a:rPr lang="en-US" dirty="0"/>
              <a:t> Anti-Theft Devices</a:t>
            </a:r>
          </a:p>
          <a:p>
            <a:pPr marL="285750" indent="-285750">
              <a:buFont typeface="Arial" panose="020B0604020202020204" pitchFamily="34" charset="0"/>
              <a:buChar char="•"/>
            </a:pPr>
            <a:r>
              <a:rPr lang="en-US" dirty="0"/>
              <a:t> Vital Signs Monitoring</a:t>
            </a:r>
          </a:p>
          <a:p>
            <a:pPr marL="285750" indent="-285750">
              <a:buFont typeface="Arial" panose="020B0604020202020204" pitchFamily="34" charset="0"/>
              <a:buChar char="•"/>
            </a:pPr>
            <a:r>
              <a:rPr lang="en-US" dirty="0"/>
              <a:t> Tamper Detection</a:t>
            </a:r>
          </a:p>
          <a:p>
            <a:pPr marL="285750" indent="-285750">
              <a:buFont typeface="Arial" panose="020B0604020202020204" pitchFamily="34" charset="0"/>
              <a:buChar char="•"/>
            </a:pPr>
            <a:r>
              <a:rPr lang="en-US" dirty="0"/>
              <a:t> Impact Sensing</a:t>
            </a:r>
          </a:p>
        </p:txBody>
      </p:sp>
    </p:spTree>
    <p:extLst>
      <p:ext uri="{BB962C8B-B14F-4D97-AF65-F5344CB8AC3E}">
        <p14:creationId xmlns:p14="http://schemas.microsoft.com/office/powerpoint/2010/main" val="22188300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5ED721-91DB-49CC-8E76-36D79401D0E9}"/>
              </a:ext>
            </a:extLst>
          </p:cNvPr>
          <p:cNvSpPr/>
          <p:nvPr/>
        </p:nvSpPr>
        <p:spPr>
          <a:xfrm>
            <a:off x="275923" y="289679"/>
            <a:ext cx="11361019" cy="1754326"/>
          </a:xfrm>
          <a:prstGeom prst="rect">
            <a:avLst/>
          </a:prstGeom>
        </p:spPr>
        <p:txBody>
          <a:bodyPr wrap="square">
            <a:spAutoFit/>
          </a:bodyPr>
          <a:lstStyle/>
          <a:p>
            <a:r>
              <a:rPr lang="en-US" b="1" dirty="0">
                <a:solidFill>
                  <a:srgbClr val="202122"/>
                </a:solidFill>
                <a:latin typeface="Arial" panose="020B0604020202020204" pitchFamily="34" charset="0"/>
              </a:rPr>
              <a:t>Surface acoustic wave sensors (SAW)</a:t>
            </a:r>
            <a:r>
              <a:rPr lang="en-US" dirty="0">
                <a:solidFill>
                  <a:srgbClr val="202122"/>
                </a:solidFill>
                <a:latin typeface="Arial" panose="020B0604020202020204" pitchFamily="34" charset="0"/>
              </a:rPr>
              <a:t> are a class of </a:t>
            </a:r>
            <a:r>
              <a:rPr lang="en-US" dirty="0">
                <a:solidFill>
                  <a:srgbClr val="0B0080"/>
                </a:solidFill>
                <a:latin typeface="Arial" panose="020B0604020202020204" pitchFamily="34" charset="0"/>
                <a:hlinkClick r:id="rId2" tooltip="Microelectromechanical systems"/>
              </a:rPr>
              <a:t>microelectromechanical systems</a:t>
            </a:r>
            <a:r>
              <a:rPr lang="en-US" dirty="0">
                <a:solidFill>
                  <a:srgbClr val="202122"/>
                </a:solidFill>
                <a:latin typeface="Arial" panose="020B0604020202020204" pitchFamily="34" charset="0"/>
              </a:rPr>
              <a:t> (MEMS) which rely on the modulation of surface acoustic waves to sense a physical phenomenon. The sensor transduces an input electrical signal into a mechanical wave which, unlike an electrical signal, can be easily influenced by physical phenomena. The device then transduces this wave back into an electrical signal. Changes in amplitude, phase, frequency, or time-delay between the input and output electrical signals can be used to measure the presence of the desired phenomenon.</a:t>
            </a:r>
            <a:endParaRPr lang="en-US" dirty="0"/>
          </a:p>
        </p:txBody>
      </p:sp>
      <p:pic>
        <p:nvPicPr>
          <p:cNvPr id="3074" name="Picture 2" descr="https://upload.wikimedia.org/wikipedia/commons/c/c8/Surface_Acoustic_Wave_Sensor_Interdigitated_Transducer_Diagram.png">
            <a:extLst>
              <a:ext uri="{FF2B5EF4-FFF2-40B4-BE49-F238E27FC236}">
                <a16:creationId xmlns:a16="http://schemas.microsoft.com/office/drawing/2014/main" id="{7FF904E1-4131-45F7-843A-3FA1B6ADB5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9755" y="2225316"/>
            <a:ext cx="4652212" cy="186386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DA377DD1-7224-4CE4-9F18-B197FEE1A6E6}"/>
              </a:ext>
            </a:extLst>
          </p:cNvPr>
          <p:cNvSpPr/>
          <p:nvPr/>
        </p:nvSpPr>
        <p:spPr>
          <a:xfrm>
            <a:off x="3736204" y="4698493"/>
            <a:ext cx="4440456" cy="646331"/>
          </a:xfrm>
          <a:prstGeom prst="rect">
            <a:avLst/>
          </a:prstGeom>
        </p:spPr>
        <p:txBody>
          <a:bodyPr wrap="square">
            <a:spAutoFit/>
          </a:bodyPr>
          <a:lstStyle/>
          <a:p>
            <a:r>
              <a:rPr lang="en-US" dirty="0">
                <a:solidFill>
                  <a:srgbClr val="202122"/>
                </a:solidFill>
                <a:latin typeface="Arial" panose="020B0604020202020204" pitchFamily="34" charset="0"/>
              </a:rPr>
              <a:t>Surface Acoustic Wave Sensor Interdigitated Transducer Diagram</a:t>
            </a:r>
            <a:endParaRPr lang="en-US" dirty="0"/>
          </a:p>
        </p:txBody>
      </p:sp>
    </p:spTree>
    <p:extLst>
      <p:ext uri="{BB962C8B-B14F-4D97-AF65-F5344CB8AC3E}">
        <p14:creationId xmlns:p14="http://schemas.microsoft.com/office/powerpoint/2010/main" val="11488171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C333BF-6F23-4C2C-8422-8F9D587803F1}"/>
              </a:ext>
            </a:extLst>
          </p:cNvPr>
          <p:cNvSpPr/>
          <p:nvPr/>
        </p:nvSpPr>
        <p:spPr>
          <a:xfrm>
            <a:off x="381801" y="3845891"/>
            <a:ext cx="11572775" cy="2862322"/>
          </a:xfrm>
          <a:prstGeom prst="rect">
            <a:avLst/>
          </a:prstGeom>
        </p:spPr>
        <p:txBody>
          <a:bodyPr wrap="square">
            <a:spAutoFit/>
          </a:bodyPr>
          <a:lstStyle/>
          <a:p>
            <a:r>
              <a:rPr lang="en-US" b="1" dirty="0">
                <a:solidFill>
                  <a:srgbClr val="333333"/>
                </a:solidFill>
                <a:latin typeface="UniversLTPro-Condensed"/>
              </a:rPr>
              <a:t>A SAW sensor</a:t>
            </a:r>
            <a:r>
              <a:rPr lang="en-US" dirty="0">
                <a:solidFill>
                  <a:srgbClr val="333333"/>
                </a:solidFill>
                <a:latin typeface="UniversLTPro-Condensed"/>
              </a:rPr>
              <a:t> consists of a piezoelectric substrate that has an interdigital electrode lithographically patterned on its surface. The surface of the SAW sensor has a polymer coating that offers solubility to fuel vapors. The mechanism of detection is a reversible absorption of the fuel component into the polymer. When this device is excited by external RF (Radio Frequency) voltage, a Rayleigh wave (waves perpendicular to the surface) generates on the surface of the device. When fuel contamination comes in contact with the SAW sensor surface it will absorb into the polymer coating.</a:t>
            </a:r>
          </a:p>
          <a:p>
            <a:r>
              <a:rPr lang="en-US" dirty="0">
                <a:solidFill>
                  <a:srgbClr val="333333"/>
                </a:solidFill>
                <a:latin typeface="UniversLTPro-Condensed"/>
              </a:rPr>
              <a:t>This absorption into the polymer causes a mass change, producing a corresponding change in the amplitude and velocity of the surface wave. When used in a self resonant oscillator circuit, the change in Rayleigh wave velocity resulting from vapor absorption into the polymer coating causes a corresponding change in oscillator frequency. This change in frequency is the basis of the Fuel Sniffer’s detection. The absorption is semi-selective based on the properties of the polymer coating and the partition coefficient (solubility of the chemical and polymer) of the chemical of interest. </a:t>
            </a:r>
            <a:endParaRPr lang="en-US" b="0" i="0" dirty="0">
              <a:solidFill>
                <a:srgbClr val="333333"/>
              </a:solidFill>
              <a:effectLst/>
              <a:latin typeface="UniversLTPro-Condensed"/>
            </a:endParaRPr>
          </a:p>
        </p:txBody>
      </p:sp>
      <p:sp>
        <p:nvSpPr>
          <p:cNvPr id="5" name="TextBox 4">
            <a:extLst>
              <a:ext uri="{FF2B5EF4-FFF2-40B4-BE49-F238E27FC236}">
                <a16:creationId xmlns:a16="http://schemas.microsoft.com/office/drawing/2014/main" id="{7B2D8C8B-BCCC-450E-87E6-DF192D052A7B}"/>
              </a:ext>
            </a:extLst>
          </p:cNvPr>
          <p:cNvSpPr txBox="1"/>
          <p:nvPr/>
        </p:nvSpPr>
        <p:spPr>
          <a:xfrm>
            <a:off x="298384" y="250257"/>
            <a:ext cx="2702728" cy="369332"/>
          </a:xfrm>
          <a:prstGeom prst="rect">
            <a:avLst/>
          </a:prstGeom>
          <a:noFill/>
        </p:spPr>
        <p:txBody>
          <a:bodyPr wrap="none" rtlCol="0">
            <a:spAutoFit/>
          </a:bodyPr>
          <a:lstStyle/>
          <a:p>
            <a:r>
              <a:rPr lang="en-US" b="1" dirty="0"/>
              <a:t>A Commercial SAW Device</a:t>
            </a:r>
          </a:p>
        </p:txBody>
      </p:sp>
      <p:pic>
        <p:nvPicPr>
          <p:cNvPr id="6" name="Picture 5">
            <a:extLst>
              <a:ext uri="{FF2B5EF4-FFF2-40B4-BE49-F238E27FC236}">
                <a16:creationId xmlns:a16="http://schemas.microsoft.com/office/drawing/2014/main" id="{A77CFF2D-69AF-4EEC-9D40-2A3A31068F43}"/>
              </a:ext>
            </a:extLst>
          </p:cNvPr>
          <p:cNvPicPr>
            <a:picLocks noChangeAspect="1"/>
          </p:cNvPicPr>
          <p:nvPr/>
        </p:nvPicPr>
        <p:blipFill>
          <a:blip r:embed="rId2"/>
          <a:stretch>
            <a:fillRect/>
          </a:stretch>
        </p:blipFill>
        <p:spPr>
          <a:xfrm>
            <a:off x="3999247" y="600030"/>
            <a:ext cx="3287078" cy="3245861"/>
          </a:xfrm>
          <a:prstGeom prst="rect">
            <a:avLst/>
          </a:prstGeom>
        </p:spPr>
      </p:pic>
    </p:spTree>
    <p:extLst>
      <p:ext uri="{BB962C8B-B14F-4D97-AF65-F5344CB8AC3E}">
        <p14:creationId xmlns:p14="http://schemas.microsoft.com/office/powerpoint/2010/main" val="36934589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A18FBB9-DE4E-4486-BB46-B16123503BD7}"/>
              </a:ext>
            </a:extLst>
          </p:cNvPr>
          <p:cNvSpPr txBox="1"/>
          <p:nvPr/>
        </p:nvSpPr>
        <p:spPr>
          <a:xfrm>
            <a:off x="3878437" y="2364509"/>
            <a:ext cx="4435125" cy="769441"/>
          </a:xfrm>
          <a:prstGeom prst="rect">
            <a:avLst/>
          </a:prstGeom>
          <a:noFill/>
        </p:spPr>
        <p:txBody>
          <a:bodyPr wrap="none" rtlCol="0">
            <a:spAutoFit/>
          </a:bodyPr>
          <a:lstStyle/>
          <a:p>
            <a:r>
              <a:rPr lang="en-US" sz="4400" dirty="0"/>
              <a:t>Capacitive Sensors</a:t>
            </a:r>
          </a:p>
        </p:txBody>
      </p:sp>
    </p:spTree>
    <p:extLst>
      <p:ext uri="{BB962C8B-B14F-4D97-AF65-F5344CB8AC3E}">
        <p14:creationId xmlns:p14="http://schemas.microsoft.com/office/powerpoint/2010/main" val="42155222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37DE0FA-24ED-46E0-A218-176BA5694141}"/>
              </a:ext>
            </a:extLst>
          </p:cNvPr>
          <p:cNvSpPr/>
          <p:nvPr/>
        </p:nvSpPr>
        <p:spPr>
          <a:xfrm>
            <a:off x="471055" y="208156"/>
            <a:ext cx="11185236" cy="369332"/>
          </a:xfrm>
          <a:prstGeom prst="rect">
            <a:avLst/>
          </a:prstGeom>
        </p:spPr>
        <p:txBody>
          <a:bodyPr wrap="square">
            <a:spAutoFit/>
          </a:bodyPr>
          <a:lstStyle/>
          <a:p>
            <a:r>
              <a:rPr lang="en-US" b="1" dirty="0">
                <a:solidFill>
                  <a:srgbClr val="FF0000"/>
                </a:solidFill>
              </a:rPr>
              <a:t>24-Bit</a:t>
            </a:r>
            <a:r>
              <a:rPr lang="en-US" b="1" dirty="0"/>
              <a:t> Capacitance-to-Digital Converter </a:t>
            </a:r>
            <a:r>
              <a:rPr lang="en-US" dirty="0"/>
              <a:t>with Temperature Sensor AD7745/AD7746</a:t>
            </a:r>
          </a:p>
        </p:txBody>
      </p:sp>
      <p:sp>
        <p:nvSpPr>
          <p:cNvPr id="5" name="Rectangle 4">
            <a:extLst>
              <a:ext uri="{FF2B5EF4-FFF2-40B4-BE49-F238E27FC236}">
                <a16:creationId xmlns:a16="http://schemas.microsoft.com/office/drawing/2014/main" id="{6A3FC1C2-1D61-414B-A1E3-EA2215473914}"/>
              </a:ext>
            </a:extLst>
          </p:cNvPr>
          <p:cNvSpPr/>
          <p:nvPr/>
        </p:nvSpPr>
        <p:spPr>
          <a:xfrm>
            <a:off x="471055" y="577488"/>
            <a:ext cx="6096000" cy="4247317"/>
          </a:xfrm>
          <a:prstGeom prst="rect">
            <a:avLst/>
          </a:prstGeom>
        </p:spPr>
        <p:txBody>
          <a:bodyPr>
            <a:spAutoFit/>
          </a:bodyPr>
          <a:lstStyle/>
          <a:p>
            <a:r>
              <a:rPr lang="en-US" dirty="0"/>
              <a:t>FEATURES Capacitance-to-digital converter New standard in single chip solutions Interfaces to single or differential floating sensors Resolution down to 4 </a:t>
            </a:r>
            <a:r>
              <a:rPr lang="en-US" dirty="0" err="1"/>
              <a:t>aF</a:t>
            </a:r>
            <a:r>
              <a:rPr lang="en-US" dirty="0"/>
              <a:t> (that is, up to 21 ENOB) Accuracy</a:t>
            </a:r>
            <a:r>
              <a:rPr lang="en-US" b="1" dirty="0"/>
              <a:t>: </a:t>
            </a:r>
            <a:r>
              <a:rPr lang="en-US" b="1" dirty="0">
                <a:solidFill>
                  <a:srgbClr val="FF0000"/>
                </a:solidFill>
              </a:rPr>
              <a:t>4 </a:t>
            </a:r>
            <a:r>
              <a:rPr lang="en-US" b="1" dirty="0" err="1">
                <a:solidFill>
                  <a:srgbClr val="FF0000"/>
                </a:solidFill>
              </a:rPr>
              <a:t>fF</a:t>
            </a:r>
            <a:r>
              <a:rPr lang="en-US" dirty="0">
                <a:solidFill>
                  <a:srgbClr val="FF0000"/>
                </a:solidFill>
              </a:rPr>
              <a:t> </a:t>
            </a:r>
            <a:r>
              <a:rPr lang="en-US" dirty="0"/>
              <a:t>Linearity: 0.01% Common-mode (not changing) capacitance up to 17 pF Full-scale (changing) capacitance range: ±4 pF Tolerant of parasitic capacitance to ground up to 60 pF Update rate: 10 Hz to 90 Hz Simultaneous 50 Hz and 60 Hz rejection at 16 Hz Temperature sensor on-chip Resolution: 0.1°C, accuracy: ±2°C Voltage input channel Internal clock oscillator 2-wire serial interface (</a:t>
            </a:r>
            <a:r>
              <a:rPr lang="en-US" b="1" dirty="0">
                <a:solidFill>
                  <a:srgbClr val="FF0000"/>
                </a:solidFill>
              </a:rPr>
              <a:t>I2C</a:t>
            </a:r>
            <a:r>
              <a:rPr lang="en-US" dirty="0"/>
              <a:t>®-compatible) Power 2.7 V to 5.25 V single-supply operation 0.7 mA current consumption Operating temperature: –40°C to +125°C 16-lead TSSOP package APPLICATIONS Automotive, industrial, and medical systems for Pressure measurement Position sensing Level sensing Flowmeters Humidity sensing Impurity detection</a:t>
            </a:r>
          </a:p>
        </p:txBody>
      </p:sp>
      <p:pic>
        <p:nvPicPr>
          <p:cNvPr id="6" name="Picture 5">
            <a:extLst>
              <a:ext uri="{FF2B5EF4-FFF2-40B4-BE49-F238E27FC236}">
                <a16:creationId xmlns:a16="http://schemas.microsoft.com/office/drawing/2014/main" id="{5DA7856D-491F-469B-A4A7-EDBB01133FC4}"/>
              </a:ext>
            </a:extLst>
          </p:cNvPr>
          <p:cNvPicPr>
            <a:picLocks noChangeAspect="1"/>
          </p:cNvPicPr>
          <p:nvPr/>
        </p:nvPicPr>
        <p:blipFill>
          <a:blip r:embed="rId2"/>
          <a:stretch>
            <a:fillRect/>
          </a:stretch>
        </p:blipFill>
        <p:spPr>
          <a:xfrm>
            <a:off x="6675860" y="594951"/>
            <a:ext cx="5298427" cy="2040532"/>
          </a:xfrm>
          <a:prstGeom prst="rect">
            <a:avLst/>
          </a:prstGeom>
        </p:spPr>
      </p:pic>
      <p:sp>
        <p:nvSpPr>
          <p:cNvPr id="7" name="Rectangle 6">
            <a:extLst>
              <a:ext uri="{FF2B5EF4-FFF2-40B4-BE49-F238E27FC236}">
                <a16:creationId xmlns:a16="http://schemas.microsoft.com/office/drawing/2014/main" id="{E64F9B1A-1730-4E66-9184-3BF86BA58CDC}"/>
              </a:ext>
            </a:extLst>
          </p:cNvPr>
          <p:cNvSpPr/>
          <p:nvPr/>
        </p:nvSpPr>
        <p:spPr>
          <a:xfrm>
            <a:off x="6675859" y="2652946"/>
            <a:ext cx="5298428" cy="1200329"/>
          </a:xfrm>
          <a:prstGeom prst="rect">
            <a:avLst/>
          </a:prstGeom>
        </p:spPr>
        <p:txBody>
          <a:bodyPr wrap="square">
            <a:spAutoFit/>
          </a:bodyPr>
          <a:lstStyle/>
          <a:p>
            <a:r>
              <a:rPr lang="en-US" dirty="0"/>
              <a:t>Diagram of the capacitance of each electrode pair. The five droplets in this figure are specifically used to represent the five different positions of the droplets on the first three electrode pairs [1].</a:t>
            </a:r>
          </a:p>
        </p:txBody>
      </p:sp>
      <p:sp>
        <p:nvSpPr>
          <p:cNvPr id="8" name="Rectangle 7">
            <a:extLst>
              <a:ext uri="{FF2B5EF4-FFF2-40B4-BE49-F238E27FC236}">
                <a16:creationId xmlns:a16="http://schemas.microsoft.com/office/drawing/2014/main" id="{76351A4D-0C09-41DA-BB97-4881E3EE34AE}"/>
              </a:ext>
            </a:extLst>
          </p:cNvPr>
          <p:cNvSpPr/>
          <p:nvPr/>
        </p:nvSpPr>
        <p:spPr>
          <a:xfrm>
            <a:off x="326571" y="6061363"/>
            <a:ext cx="11778343" cy="646331"/>
          </a:xfrm>
          <a:prstGeom prst="rect">
            <a:avLst/>
          </a:prstGeom>
        </p:spPr>
        <p:txBody>
          <a:bodyPr wrap="square">
            <a:spAutoFit/>
          </a:bodyPr>
          <a:lstStyle/>
          <a:p>
            <a:r>
              <a:rPr lang="en-US" dirty="0"/>
              <a:t>[1] Y. Li, H. Li and R. Jacob Baker. A low-cost and high-resolution droplet position detector for an intelligent electrowetting on dielectric device. Journal of Laboratory Automation 20 (2015) 663-669.</a:t>
            </a:r>
          </a:p>
        </p:txBody>
      </p:sp>
      <p:pic>
        <p:nvPicPr>
          <p:cNvPr id="1026" name="Picture 2" descr="AD7745 Datasheet and Product Info | Analog Devices">
            <a:extLst>
              <a:ext uri="{FF2B5EF4-FFF2-40B4-BE49-F238E27FC236}">
                <a16:creationId xmlns:a16="http://schemas.microsoft.com/office/drawing/2014/main" id="{825AAB70-C99E-4150-B627-56B801E9A4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7769" y="3870738"/>
            <a:ext cx="2085877" cy="2040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5040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D47D555-A919-4E8F-BF0B-F62FA14A021A}"/>
              </a:ext>
            </a:extLst>
          </p:cNvPr>
          <p:cNvSpPr txBox="1"/>
          <p:nvPr/>
        </p:nvSpPr>
        <p:spPr>
          <a:xfrm>
            <a:off x="631371" y="348342"/>
            <a:ext cx="2587183" cy="584775"/>
          </a:xfrm>
          <a:prstGeom prst="rect">
            <a:avLst/>
          </a:prstGeom>
          <a:noFill/>
        </p:spPr>
        <p:txBody>
          <a:bodyPr wrap="none" rtlCol="0">
            <a:spAutoFit/>
          </a:bodyPr>
          <a:lstStyle/>
          <a:p>
            <a:r>
              <a:rPr lang="en-US" sz="3200" b="1" dirty="0"/>
              <a:t>Touch Sensors</a:t>
            </a:r>
          </a:p>
        </p:txBody>
      </p:sp>
      <p:sp>
        <p:nvSpPr>
          <p:cNvPr id="5" name="Rectangle 4">
            <a:extLst>
              <a:ext uri="{FF2B5EF4-FFF2-40B4-BE49-F238E27FC236}">
                <a16:creationId xmlns:a16="http://schemas.microsoft.com/office/drawing/2014/main" id="{CFC03BCA-7102-42A7-A56F-BD92FA9643E2}"/>
              </a:ext>
            </a:extLst>
          </p:cNvPr>
          <p:cNvSpPr/>
          <p:nvPr/>
        </p:nvSpPr>
        <p:spPr>
          <a:xfrm>
            <a:off x="631370" y="1023099"/>
            <a:ext cx="11179629" cy="1477328"/>
          </a:xfrm>
          <a:prstGeom prst="rect">
            <a:avLst/>
          </a:prstGeom>
        </p:spPr>
        <p:txBody>
          <a:bodyPr wrap="square">
            <a:spAutoFit/>
          </a:bodyPr>
          <a:lstStyle/>
          <a:p>
            <a:r>
              <a:rPr lang="en-US" b="1" dirty="0">
                <a:solidFill>
                  <a:srgbClr val="666666"/>
                </a:solidFill>
                <a:latin typeface="Arial" panose="020B0604020202020204" pitchFamily="34" charset="0"/>
              </a:rPr>
              <a:t>Resistive:</a:t>
            </a:r>
            <a:r>
              <a:rPr lang="en-US" dirty="0">
                <a:solidFill>
                  <a:srgbClr val="666666"/>
                </a:solidFill>
                <a:latin typeface="Arial" panose="020B0604020202020204" pitchFamily="34" charset="0"/>
              </a:rPr>
              <a:t> A resistive touch screen panel is coated with a thin metallic electrically conductive and resistive layer that causes a </a:t>
            </a:r>
            <a:r>
              <a:rPr lang="en-US" b="1" dirty="0">
                <a:solidFill>
                  <a:srgbClr val="FF0000"/>
                </a:solidFill>
                <a:latin typeface="Arial" panose="020B0604020202020204" pitchFamily="34" charset="0"/>
              </a:rPr>
              <a:t>change in the electrical current </a:t>
            </a:r>
            <a:r>
              <a:rPr lang="en-US" dirty="0">
                <a:solidFill>
                  <a:srgbClr val="666666"/>
                </a:solidFill>
                <a:latin typeface="Arial" panose="020B0604020202020204" pitchFamily="34" charset="0"/>
              </a:rPr>
              <a:t>which is registered as a touch event and sent to the controller for processing. Resistive touch screen panels are generally more affordable but offer only 75% clarity and the layer can be damaged by sharp objects. Resistive touch screen panels are not affected by outside elements such as dust or water.</a:t>
            </a:r>
            <a:endParaRPr lang="en-US" dirty="0"/>
          </a:p>
        </p:txBody>
      </p:sp>
      <p:pic>
        <p:nvPicPr>
          <p:cNvPr id="6" name="Picture 5">
            <a:extLst>
              <a:ext uri="{FF2B5EF4-FFF2-40B4-BE49-F238E27FC236}">
                <a16:creationId xmlns:a16="http://schemas.microsoft.com/office/drawing/2014/main" id="{3C738689-449B-487F-868C-8F78A0669962}"/>
              </a:ext>
            </a:extLst>
          </p:cNvPr>
          <p:cNvPicPr>
            <a:picLocks noChangeAspect="1"/>
          </p:cNvPicPr>
          <p:nvPr/>
        </p:nvPicPr>
        <p:blipFill>
          <a:blip r:embed="rId2"/>
          <a:stretch>
            <a:fillRect/>
          </a:stretch>
        </p:blipFill>
        <p:spPr>
          <a:xfrm>
            <a:off x="482077" y="2590409"/>
            <a:ext cx="3382352" cy="2203654"/>
          </a:xfrm>
          <a:prstGeom prst="rect">
            <a:avLst/>
          </a:prstGeom>
        </p:spPr>
      </p:pic>
      <p:sp>
        <p:nvSpPr>
          <p:cNvPr id="7" name="TextBox 6">
            <a:extLst>
              <a:ext uri="{FF2B5EF4-FFF2-40B4-BE49-F238E27FC236}">
                <a16:creationId xmlns:a16="http://schemas.microsoft.com/office/drawing/2014/main" id="{46015516-F63F-4896-9A43-A4ADECF5CE87}"/>
              </a:ext>
            </a:extLst>
          </p:cNvPr>
          <p:cNvSpPr txBox="1"/>
          <p:nvPr/>
        </p:nvSpPr>
        <p:spPr>
          <a:xfrm>
            <a:off x="482077" y="5744918"/>
            <a:ext cx="11328922" cy="646331"/>
          </a:xfrm>
          <a:prstGeom prst="rect">
            <a:avLst/>
          </a:prstGeom>
          <a:noFill/>
        </p:spPr>
        <p:txBody>
          <a:bodyPr wrap="square" rtlCol="0">
            <a:spAutoFit/>
          </a:bodyPr>
          <a:lstStyle/>
          <a:p>
            <a:r>
              <a:rPr lang="en-US" dirty="0"/>
              <a:t>Old Garmin GPS touchscreens are resistive panels. Gently tapping using your finger won’t work.  Instead, using your nail or a stylus pen. </a:t>
            </a:r>
          </a:p>
        </p:txBody>
      </p:sp>
      <p:pic>
        <p:nvPicPr>
          <p:cNvPr id="1028" name="Picture 4" descr="5-Wire Resistive Touch_TopLink Touch—触晶触摸科技|Touch Screen,All ...">
            <a:extLst>
              <a:ext uri="{FF2B5EF4-FFF2-40B4-BE49-F238E27FC236}">
                <a16:creationId xmlns:a16="http://schemas.microsoft.com/office/drawing/2014/main" id="{E373DDD3-19B4-4874-87F2-96345124F1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1950" y="2486398"/>
            <a:ext cx="4762500" cy="286702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esistive touchscreen - when measuring X, why doesn't Y affect the ...">
            <a:extLst>
              <a:ext uri="{FF2B5EF4-FFF2-40B4-BE49-F238E27FC236}">
                <a16:creationId xmlns:a16="http://schemas.microsoft.com/office/drawing/2014/main" id="{CF59471C-1B3A-471D-945C-AC53E80657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96993" y="2740475"/>
            <a:ext cx="3338456" cy="2446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80192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9ECDD28-8BE0-476F-9F9E-1247523A5C51}"/>
              </a:ext>
            </a:extLst>
          </p:cNvPr>
          <p:cNvSpPr/>
          <p:nvPr/>
        </p:nvSpPr>
        <p:spPr>
          <a:xfrm>
            <a:off x="563418" y="427749"/>
            <a:ext cx="11277600" cy="2031325"/>
          </a:xfrm>
          <a:prstGeom prst="rect">
            <a:avLst/>
          </a:prstGeom>
        </p:spPr>
        <p:txBody>
          <a:bodyPr wrap="square">
            <a:spAutoFit/>
          </a:bodyPr>
          <a:lstStyle/>
          <a:p>
            <a:r>
              <a:rPr lang="en-US" b="1" dirty="0">
                <a:solidFill>
                  <a:srgbClr val="404041"/>
                </a:solidFill>
                <a:latin typeface="Lato" panose="020F0502020204030203" pitchFamily="34" charset="0"/>
              </a:rPr>
              <a:t>The Photoconductive Cell</a:t>
            </a:r>
          </a:p>
          <a:p>
            <a:r>
              <a:rPr lang="en-US" dirty="0">
                <a:solidFill>
                  <a:srgbClr val="414042"/>
                </a:solidFill>
                <a:latin typeface="Lato" panose="020F0502020204030203" pitchFamily="34" charset="0"/>
              </a:rPr>
              <a:t>A </a:t>
            </a:r>
            <a:r>
              <a:rPr lang="en-US" b="1" dirty="0">
                <a:solidFill>
                  <a:srgbClr val="414042"/>
                </a:solidFill>
                <a:latin typeface="Lato" panose="020F0502020204030203" pitchFamily="34" charset="0"/>
              </a:rPr>
              <a:t>Photoconductive</a:t>
            </a:r>
            <a:r>
              <a:rPr lang="en-US" dirty="0">
                <a:solidFill>
                  <a:srgbClr val="414042"/>
                </a:solidFill>
                <a:latin typeface="Lato" panose="020F0502020204030203" pitchFamily="34" charset="0"/>
              </a:rPr>
              <a:t> light sensor does not produce electricity but simply changes its physical properties when subjected to light energy. The most common type of photoconductive device is the </a:t>
            </a:r>
            <a:r>
              <a:rPr lang="en-US" i="1" dirty="0">
                <a:solidFill>
                  <a:srgbClr val="414042"/>
                </a:solidFill>
                <a:latin typeface="Lato" panose="020F0502020204030203" pitchFamily="34" charset="0"/>
              </a:rPr>
              <a:t>Photoresistor</a:t>
            </a:r>
            <a:r>
              <a:rPr lang="en-US" dirty="0">
                <a:solidFill>
                  <a:srgbClr val="414042"/>
                </a:solidFill>
                <a:latin typeface="Lato" panose="020F0502020204030203" pitchFamily="34" charset="0"/>
              </a:rPr>
              <a:t> which changes its electrical resistance in response to changes in the light intensity.</a:t>
            </a:r>
          </a:p>
          <a:p>
            <a:r>
              <a:rPr lang="en-US" dirty="0">
                <a:solidFill>
                  <a:srgbClr val="414042"/>
                </a:solidFill>
                <a:latin typeface="Lato" panose="020F0502020204030203" pitchFamily="34" charset="0"/>
              </a:rPr>
              <a:t>Photoresistors are Semiconductor devices that use light energy to control the flow of electrons, and hence the current flowing through them. The commonly used </a:t>
            </a:r>
            <a:r>
              <a:rPr lang="en-US" i="1" dirty="0">
                <a:solidFill>
                  <a:srgbClr val="414042"/>
                </a:solidFill>
                <a:latin typeface="Lato" panose="020F0502020204030203" pitchFamily="34" charset="0"/>
              </a:rPr>
              <a:t>Photoconductive Cell</a:t>
            </a:r>
            <a:r>
              <a:rPr lang="en-US" dirty="0">
                <a:solidFill>
                  <a:srgbClr val="414042"/>
                </a:solidFill>
                <a:latin typeface="Lato" panose="020F0502020204030203" pitchFamily="34" charset="0"/>
              </a:rPr>
              <a:t> is called the </a:t>
            </a:r>
            <a:r>
              <a:rPr lang="en-US" b="1" dirty="0">
                <a:solidFill>
                  <a:srgbClr val="414042"/>
                </a:solidFill>
                <a:latin typeface="Lato" panose="020F0502020204030203" pitchFamily="34" charset="0"/>
              </a:rPr>
              <a:t>Light Dependent Resistor</a:t>
            </a:r>
            <a:r>
              <a:rPr lang="en-US" dirty="0">
                <a:solidFill>
                  <a:srgbClr val="414042"/>
                </a:solidFill>
                <a:latin typeface="Lato" panose="020F0502020204030203" pitchFamily="34" charset="0"/>
              </a:rPr>
              <a:t> or </a:t>
            </a:r>
            <a:r>
              <a:rPr lang="en-US" b="1" dirty="0">
                <a:solidFill>
                  <a:srgbClr val="414042"/>
                </a:solidFill>
                <a:latin typeface="Lato" panose="020F0502020204030203" pitchFamily="34" charset="0"/>
              </a:rPr>
              <a:t>LDR</a:t>
            </a:r>
            <a:r>
              <a:rPr lang="en-US" dirty="0">
                <a:solidFill>
                  <a:srgbClr val="414042"/>
                </a:solidFill>
                <a:latin typeface="Lato" panose="020F0502020204030203" pitchFamily="34" charset="0"/>
              </a:rPr>
              <a:t>.</a:t>
            </a:r>
            <a:endParaRPr lang="en-US" b="0" i="0" dirty="0">
              <a:solidFill>
                <a:srgbClr val="414042"/>
              </a:solidFill>
              <a:effectLst/>
              <a:latin typeface="Lato" panose="020F0502020204030203" pitchFamily="34" charset="0"/>
            </a:endParaRPr>
          </a:p>
        </p:txBody>
      </p:sp>
      <p:pic>
        <p:nvPicPr>
          <p:cNvPr id="1026" name="Picture 2" descr="161 - Photo Cell, CDS Photoresistor">
            <a:extLst>
              <a:ext uri="{FF2B5EF4-FFF2-40B4-BE49-F238E27FC236}">
                <a16:creationId xmlns:a16="http://schemas.microsoft.com/office/drawing/2014/main" id="{820B52DA-6B1A-4F38-9D88-0CB88A3C1E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791" y="2715984"/>
            <a:ext cx="4545466" cy="356507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99CC9104-7F10-4F6B-A6D0-F65F6C760908}"/>
              </a:ext>
            </a:extLst>
          </p:cNvPr>
          <p:cNvSpPr/>
          <p:nvPr/>
        </p:nvSpPr>
        <p:spPr>
          <a:xfrm>
            <a:off x="5745018" y="2459074"/>
            <a:ext cx="6096000" cy="646331"/>
          </a:xfrm>
          <a:prstGeom prst="rect">
            <a:avLst/>
          </a:prstGeom>
        </p:spPr>
        <p:txBody>
          <a:bodyPr>
            <a:spAutoFit/>
          </a:bodyPr>
          <a:lstStyle/>
          <a:p>
            <a:r>
              <a:rPr lang="en-US" dirty="0">
                <a:solidFill>
                  <a:srgbClr val="414042"/>
                </a:solidFill>
                <a:latin typeface="Lato" panose="020F0502020204030203" pitchFamily="34" charset="0"/>
              </a:rPr>
              <a:t>One simple use of a </a:t>
            </a:r>
            <a:r>
              <a:rPr lang="en-US" i="1" dirty="0">
                <a:solidFill>
                  <a:srgbClr val="414042"/>
                </a:solidFill>
                <a:latin typeface="Lato" panose="020F0502020204030203" pitchFamily="34" charset="0"/>
              </a:rPr>
              <a:t>Light Dependent Resistor</a:t>
            </a:r>
            <a:r>
              <a:rPr lang="en-US" dirty="0">
                <a:solidFill>
                  <a:srgbClr val="414042"/>
                </a:solidFill>
                <a:latin typeface="Lato" panose="020F0502020204030203" pitchFamily="34" charset="0"/>
              </a:rPr>
              <a:t>, is as a light sensitive switch as shown below.</a:t>
            </a:r>
            <a:endParaRPr lang="en-US" dirty="0"/>
          </a:p>
        </p:txBody>
      </p:sp>
      <p:pic>
        <p:nvPicPr>
          <p:cNvPr id="6" name="Picture 5">
            <a:extLst>
              <a:ext uri="{FF2B5EF4-FFF2-40B4-BE49-F238E27FC236}">
                <a16:creationId xmlns:a16="http://schemas.microsoft.com/office/drawing/2014/main" id="{DE35B851-C4D4-4C6D-929C-4B200E8D418F}"/>
              </a:ext>
            </a:extLst>
          </p:cNvPr>
          <p:cNvPicPr>
            <a:picLocks noChangeAspect="1"/>
          </p:cNvPicPr>
          <p:nvPr/>
        </p:nvPicPr>
        <p:blipFill>
          <a:blip r:embed="rId3"/>
          <a:stretch>
            <a:fillRect/>
          </a:stretch>
        </p:blipFill>
        <p:spPr>
          <a:xfrm>
            <a:off x="6977745" y="3173184"/>
            <a:ext cx="2971800" cy="3086100"/>
          </a:xfrm>
          <a:prstGeom prst="rect">
            <a:avLst/>
          </a:prstGeom>
        </p:spPr>
      </p:pic>
    </p:spTree>
    <p:extLst>
      <p:ext uri="{BB962C8B-B14F-4D97-AF65-F5344CB8AC3E}">
        <p14:creationId xmlns:p14="http://schemas.microsoft.com/office/powerpoint/2010/main" val="15212703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53637DD-38D3-4BE8-9FC4-BB5F4B090722}"/>
              </a:ext>
            </a:extLst>
          </p:cNvPr>
          <p:cNvSpPr/>
          <p:nvPr/>
        </p:nvSpPr>
        <p:spPr>
          <a:xfrm>
            <a:off x="413657" y="223467"/>
            <a:ext cx="11419114" cy="1477328"/>
          </a:xfrm>
          <a:prstGeom prst="rect">
            <a:avLst/>
          </a:prstGeom>
        </p:spPr>
        <p:txBody>
          <a:bodyPr wrap="square">
            <a:spAutoFit/>
          </a:bodyPr>
          <a:lstStyle/>
          <a:p>
            <a:r>
              <a:rPr lang="en-US" b="1" dirty="0">
                <a:solidFill>
                  <a:srgbClr val="666666"/>
                </a:solidFill>
                <a:latin typeface="Arial" panose="020B0604020202020204" pitchFamily="34" charset="0"/>
              </a:rPr>
              <a:t>Capacitive:</a:t>
            </a:r>
            <a:r>
              <a:rPr lang="en-US" dirty="0">
                <a:solidFill>
                  <a:srgbClr val="666666"/>
                </a:solidFill>
                <a:latin typeface="Arial" panose="020B0604020202020204" pitchFamily="34" charset="0"/>
              </a:rPr>
              <a:t> A capacitive touch screen panel is coated with a material that stores electrical charges. When the panel is touched, </a:t>
            </a:r>
            <a:r>
              <a:rPr lang="en-US" b="1" dirty="0">
                <a:solidFill>
                  <a:srgbClr val="FF0000"/>
                </a:solidFill>
                <a:latin typeface="Arial" panose="020B0604020202020204" pitchFamily="34" charset="0"/>
              </a:rPr>
              <a:t>a small amount of charge is drawn to the point of contact</a:t>
            </a:r>
            <a:r>
              <a:rPr lang="en-US" dirty="0">
                <a:solidFill>
                  <a:srgbClr val="666666"/>
                </a:solidFill>
                <a:latin typeface="Arial" panose="020B0604020202020204" pitchFamily="34" charset="0"/>
              </a:rPr>
              <a:t>. Circuits located at each corner of the panel measure the charge and send the information to the controller for processing. Capacitive touch screen panels must be touched with a finger unlike resistive and surface wave panels that can use fingers and </a:t>
            </a:r>
            <a:r>
              <a:rPr lang="en-US" u="sng" dirty="0">
                <a:solidFill>
                  <a:srgbClr val="00B3AC"/>
                </a:solidFill>
                <a:latin typeface="Arial" panose="020B0604020202020204" pitchFamily="34" charset="0"/>
                <a:hlinkClick r:id="rId2"/>
              </a:rPr>
              <a:t>stylus</a:t>
            </a:r>
            <a:r>
              <a:rPr lang="en-US" dirty="0">
                <a:solidFill>
                  <a:srgbClr val="666666"/>
                </a:solidFill>
                <a:latin typeface="Arial" panose="020B0604020202020204" pitchFamily="34" charset="0"/>
              </a:rPr>
              <a:t>. Capacitive touch screens are not affected by outside elements and have high clarity.</a:t>
            </a:r>
            <a:endParaRPr lang="en-US" dirty="0"/>
          </a:p>
        </p:txBody>
      </p:sp>
      <p:pic>
        <p:nvPicPr>
          <p:cNvPr id="2056" name="Picture 8" descr="How Touch Screen Monitors Work | Lorex">
            <a:extLst>
              <a:ext uri="{FF2B5EF4-FFF2-40B4-BE49-F238E27FC236}">
                <a16:creationId xmlns:a16="http://schemas.microsoft.com/office/drawing/2014/main" id="{96124C43-3E23-4303-A65A-FFFE9E5892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1970" y="1770025"/>
            <a:ext cx="4651859" cy="4768479"/>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s://encrypted-tbn0.gstatic.com/images?q=tbn%3AANd9GcShrpjqk2Ib8d4Hdg0RrwG2u7uVv5D3NIQTv_bG5g6Dewt1eAOjtma_GkQKQxQafW0eNNZyPQ&amp;usqp=CAc">
            <a:extLst>
              <a:ext uri="{FF2B5EF4-FFF2-40B4-BE49-F238E27FC236}">
                <a16:creationId xmlns:a16="http://schemas.microsoft.com/office/drawing/2014/main" id="{F90398EB-85C9-482B-AEB0-FA76A55DD4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4398" y="1789997"/>
            <a:ext cx="2104938" cy="358754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93A101C-250E-4B63-BCDC-8C2FC7EC6E40}"/>
              </a:ext>
            </a:extLst>
          </p:cNvPr>
          <p:cNvSpPr txBox="1"/>
          <p:nvPr/>
        </p:nvSpPr>
        <p:spPr>
          <a:xfrm>
            <a:off x="366470" y="5466745"/>
            <a:ext cx="5345566" cy="369332"/>
          </a:xfrm>
          <a:prstGeom prst="rect">
            <a:avLst/>
          </a:prstGeom>
          <a:noFill/>
        </p:spPr>
        <p:txBody>
          <a:bodyPr wrap="none" rtlCol="0">
            <a:spAutoFit/>
          </a:bodyPr>
          <a:lstStyle/>
          <a:p>
            <a:r>
              <a:rPr lang="en-US" dirty="0"/>
              <a:t>Most of the smart phones use capacitive touchscreens.</a:t>
            </a:r>
          </a:p>
        </p:txBody>
      </p:sp>
    </p:spTree>
    <p:extLst>
      <p:ext uri="{BB962C8B-B14F-4D97-AF65-F5344CB8AC3E}">
        <p14:creationId xmlns:p14="http://schemas.microsoft.com/office/powerpoint/2010/main" val="25758418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C57E648-AEA6-4010-8CFA-A4590D0DB195}"/>
              </a:ext>
            </a:extLst>
          </p:cNvPr>
          <p:cNvSpPr txBox="1"/>
          <p:nvPr/>
        </p:nvSpPr>
        <p:spPr>
          <a:xfrm>
            <a:off x="391885" y="380999"/>
            <a:ext cx="3651192" cy="461665"/>
          </a:xfrm>
          <a:prstGeom prst="rect">
            <a:avLst/>
          </a:prstGeom>
          <a:noFill/>
        </p:spPr>
        <p:txBody>
          <a:bodyPr wrap="none" rtlCol="0">
            <a:spAutoFit/>
          </a:bodyPr>
          <a:lstStyle/>
          <a:p>
            <a:r>
              <a:rPr lang="en-US" sz="2400" b="1" dirty="0"/>
              <a:t>Accelerometers/Gyroscope</a:t>
            </a:r>
          </a:p>
        </p:txBody>
      </p:sp>
      <p:sp>
        <p:nvSpPr>
          <p:cNvPr id="5" name="Rectangle 4">
            <a:extLst>
              <a:ext uri="{FF2B5EF4-FFF2-40B4-BE49-F238E27FC236}">
                <a16:creationId xmlns:a16="http://schemas.microsoft.com/office/drawing/2014/main" id="{2BD25722-716A-495F-9F82-024311DE9C84}"/>
              </a:ext>
            </a:extLst>
          </p:cNvPr>
          <p:cNvSpPr/>
          <p:nvPr/>
        </p:nvSpPr>
        <p:spPr>
          <a:xfrm>
            <a:off x="391884" y="935228"/>
            <a:ext cx="11419115" cy="923330"/>
          </a:xfrm>
          <a:prstGeom prst="rect">
            <a:avLst/>
          </a:prstGeom>
        </p:spPr>
        <p:txBody>
          <a:bodyPr wrap="square">
            <a:spAutoFit/>
          </a:bodyPr>
          <a:lstStyle/>
          <a:p>
            <a:r>
              <a:rPr lang="en-US" dirty="0"/>
              <a:t>The </a:t>
            </a:r>
            <a:r>
              <a:rPr lang="en-US" b="1" dirty="0">
                <a:solidFill>
                  <a:srgbClr val="FF0000"/>
                </a:solidFill>
              </a:rPr>
              <a:t>MPU-60X0</a:t>
            </a:r>
            <a:r>
              <a:rPr lang="en-US" dirty="0"/>
              <a:t> is the world’s first integrated 6-axis </a:t>
            </a:r>
            <a:r>
              <a:rPr lang="en-US" dirty="0" err="1"/>
              <a:t>MotionTracking</a:t>
            </a:r>
            <a:r>
              <a:rPr lang="en-US" dirty="0"/>
              <a:t> device that combines a 3-axis gyroscope, 3-axis accelerometer, and a Digital Motion Processor™ (DMP) all in a small 4x4x0.9mm package. With its dedicated </a:t>
            </a:r>
            <a:r>
              <a:rPr lang="en-US" b="1" dirty="0">
                <a:solidFill>
                  <a:srgbClr val="FF0000"/>
                </a:solidFill>
              </a:rPr>
              <a:t>I2C</a:t>
            </a:r>
            <a:r>
              <a:rPr lang="en-US" dirty="0"/>
              <a:t> sensor bus, it directly accepts inputs from an external 3-axis compass to provide a complete 9-axis </a:t>
            </a:r>
            <a:r>
              <a:rPr lang="en-US" dirty="0" err="1"/>
              <a:t>MotionFusion</a:t>
            </a:r>
            <a:r>
              <a:rPr lang="en-US" dirty="0"/>
              <a:t>™ output. </a:t>
            </a:r>
          </a:p>
        </p:txBody>
      </p:sp>
      <p:pic>
        <p:nvPicPr>
          <p:cNvPr id="8" name="Picture 7">
            <a:extLst>
              <a:ext uri="{FF2B5EF4-FFF2-40B4-BE49-F238E27FC236}">
                <a16:creationId xmlns:a16="http://schemas.microsoft.com/office/drawing/2014/main" id="{4DD9D5ED-6032-448A-9E7E-31571FBC57CA}"/>
              </a:ext>
            </a:extLst>
          </p:cNvPr>
          <p:cNvPicPr>
            <a:picLocks noChangeAspect="1"/>
          </p:cNvPicPr>
          <p:nvPr/>
        </p:nvPicPr>
        <p:blipFill>
          <a:blip r:embed="rId2"/>
          <a:stretch>
            <a:fillRect/>
          </a:stretch>
        </p:blipFill>
        <p:spPr>
          <a:xfrm>
            <a:off x="1883226" y="1951122"/>
            <a:ext cx="8708573" cy="4422590"/>
          </a:xfrm>
          <a:prstGeom prst="rect">
            <a:avLst/>
          </a:prstGeom>
        </p:spPr>
      </p:pic>
    </p:spTree>
    <p:extLst>
      <p:ext uri="{BB962C8B-B14F-4D97-AF65-F5344CB8AC3E}">
        <p14:creationId xmlns:p14="http://schemas.microsoft.com/office/powerpoint/2010/main" val="21048532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A3ECE08-43F1-428F-B838-9C819E285A8F}"/>
              </a:ext>
            </a:extLst>
          </p:cNvPr>
          <p:cNvPicPr>
            <a:picLocks noChangeAspect="1"/>
          </p:cNvPicPr>
          <p:nvPr/>
        </p:nvPicPr>
        <p:blipFill>
          <a:blip r:embed="rId2"/>
          <a:stretch>
            <a:fillRect/>
          </a:stretch>
        </p:blipFill>
        <p:spPr>
          <a:xfrm>
            <a:off x="2188029" y="1079424"/>
            <a:ext cx="8196943" cy="5109998"/>
          </a:xfrm>
          <a:prstGeom prst="rect">
            <a:avLst/>
          </a:prstGeom>
        </p:spPr>
      </p:pic>
      <p:sp>
        <p:nvSpPr>
          <p:cNvPr id="5" name="TextBox 4">
            <a:extLst>
              <a:ext uri="{FF2B5EF4-FFF2-40B4-BE49-F238E27FC236}">
                <a16:creationId xmlns:a16="http://schemas.microsoft.com/office/drawing/2014/main" id="{9B2E35C6-F3A9-4CDA-8F57-CFA216514E19}"/>
              </a:ext>
            </a:extLst>
          </p:cNvPr>
          <p:cNvSpPr txBox="1"/>
          <p:nvPr/>
        </p:nvSpPr>
        <p:spPr>
          <a:xfrm>
            <a:off x="544286" y="283029"/>
            <a:ext cx="4555927" cy="523220"/>
          </a:xfrm>
          <a:prstGeom prst="rect">
            <a:avLst/>
          </a:prstGeom>
          <a:noFill/>
        </p:spPr>
        <p:txBody>
          <a:bodyPr wrap="none" rtlCol="0">
            <a:spAutoFit/>
          </a:bodyPr>
          <a:lstStyle/>
          <a:p>
            <a:r>
              <a:rPr lang="en-US" sz="2800" b="1" dirty="0"/>
              <a:t>MEMs Gyroscope (MPU6050)</a:t>
            </a:r>
          </a:p>
        </p:txBody>
      </p:sp>
    </p:spTree>
    <p:extLst>
      <p:ext uri="{BB962C8B-B14F-4D97-AF65-F5344CB8AC3E}">
        <p14:creationId xmlns:p14="http://schemas.microsoft.com/office/powerpoint/2010/main" val="22952071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3FC4E0-E1EF-4117-BEAF-CBE5F7E2BB33}"/>
              </a:ext>
            </a:extLst>
          </p:cNvPr>
          <p:cNvPicPr>
            <a:picLocks noChangeAspect="1"/>
          </p:cNvPicPr>
          <p:nvPr/>
        </p:nvPicPr>
        <p:blipFill>
          <a:blip r:embed="rId2"/>
          <a:stretch>
            <a:fillRect/>
          </a:stretch>
        </p:blipFill>
        <p:spPr>
          <a:xfrm>
            <a:off x="1829481" y="1103543"/>
            <a:ext cx="8533038" cy="5407880"/>
          </a:xfrm>
          <a:prstGeom prst="rect">
            <a:avLst/>
          </a:prstGeom>
        </p:spPr>
      </p:pic>
      <p:sp>
        <p:nvSpPr>
          <p:cNvPr id="5" name="TextBox 4">
            <a:extLst>
              <a:ext uri="{FF2B5EF4-FFF2-40B4-BE49-F238E27FC236}">
                <a16:creationId xmlns:a16="http://schemas.microsoft.com/office/drawing/2014/main" id="{39D28418-5298-44F8-A397-751B3D55FF87}"/>
              </a:ext>
            </a:extLst>
          </p:cNvPr>
          <p:cNvSpPr txBox="1"/>
          <p:nvPr/>
        </p:nvSpPr>
        <p:spPr>
          <a:xfrm>
            <a:off x="435429" y="346577"/>
            <a:ext cx="4722703" cy="461665"/>
          </a:xfrm>
          <a:prstGeom prst="rect">
            <a:avLst/>
          </a:prstGeom>
          <a:noFill/>
        </p:spPr>
        <p:txBody>
          <a:bodyPr wrap="none" rtlCol="0">
            <a:spAutoFit/>
          </a:bodyPr>
          <a:lstStyle/>
          <a:p>
            <a:r>
              <a:rPr lang="en-US" sz="2400" b="1" dirty="0"/>
              <a:t>An Accelerometer in a Smart Phone</a:t>
            </a:r>
          </a:p>
        </p:txBody>
      </p:sp>
    </p:spTree>
    <p:extLst>
      <p:ext uri="{BB962C8B-B14F-4D97-AF65-F5344CB8AC3E}">
        <p14:creationId xmlns:p14="http://schemas.microsoft.com/office/powerpoint/2010/main" val="37132672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4A313D2-94FE-40E7-A3F9-B3DAE1C56586}"/>
              </a:ext>
            </a:extLst>
          </p:cNvPr>
          <p:cNvSpPr txBox="1"/>
          <p:nvPr/>
        </p:nvSpPr>
        <p:spPr>
          <a:xfrm>
            <a:off x="2244437" y="2586182"/>
            <a:ext cx="8162171" cy="707886"/>
          </a:xfrm>
          <a:prstGeom prst="rect">
            <a:avLst/>
          </a:prstGeom>
          <a:noFill/>
        </p:spPr>
        <p:txBody>
          <a:bodyPr wrap="none" rtlCol="0">
            <a:spAutoFit/>
          </a:bodyPr>
          <a:lstStyle/>
          <a:p>
            <a:r>
              <a:rPr lang="en-US" sz="4000" b="1" dirty="0"/>
              <a:t>RFID (Radio-Frequency Identification)</a:t>
            </a:r>
          </a:p>
        </p:txBody>
      </p:sp>
    </p:spTree>
    <p:extLst>
      <p:ext uri="{BB962C8B-B14F-4D97-AF65-F5344CB8AC3E}">
        <p14:creationId xmlns:p14="http://schemas.microsoft.com/office/powerpoint/2010/main" val="6998148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79E1BE-833D-42A2-BD06-AE8DBE23A476}"/>
              </a:ext>
            </a:extLst>
          </p:cNvPr>
          <p:cNvSpPr/>
          <p:nvPr/>
        </p:nvSpPr>
        <p:spPr>
          <a:xfrm>
            <a:off x="123146" y="170958"/>
            <a:ext cx="5591854" cy="1200329"/>
          </a:xfrm>
          <a:prstGeom prst="rect">
            <a:avLst/>
          </a:prstGeom>
        </p:spPr>
        <p:txBody>
          <a:bodyPr wrap="square">
            <a:spAutoFit/>
          </a:bodyPr>
          <a:lstStyle/>
          <a:p>
            <a:r>
              <a:rPr lang="en-US" b="1" dirty="0">
                <a:solidFill>
                  <a:srgbClr val="3A3A3A"/>
                </a:solidFill>
                <a:latin typeface="Open Sans"/>
              </a:rPr>
              <a:t>An RFID </a:t>
            </a:r>
            <a:r>
              <a:rPr lang="en-US" dirty="0">
                <a:solidFill>
                  <a:srgbClr val="3A3A3A"/>
                </a:solidFill>
                <a:latin typeface="Open Sans"/>
              </a:rPr>
              <a:t>system consists of two main components, a transponder or a tag which is located on the object that we want to be identified, and a transceiver or a reader.</a:t>
            </a:r>
            <a:endParaRPr lang="en-US" dirty="0"/>
          </a:p>
        </p:txBody>
      </p:sp>
      <p:sp>
        <p:nvSpPr>
          <p:cNvPr id="8" name="Rectangle 7">
            <a:extLst>
              <a:ext uri="{FF2B5EF4-FFF2-40B4-BE49-F238E27FC236}">
                <a16:creationId xmlns:a16="http://schemas.microsoft.com/office/drawing/2014/main" id="{268F2EDA-C9C6-49C6-9CC5-2835418CB936}"/>
              </a:ext>
            </a:extLst>
          </p:cNvPr>
          <p:cNvSpPr/>
          <p:nvPr/>
        </p:nvSpPr>
        <p:spPr>
          <a:xfrm>
            <a:off x="123145" y="1371287"/>
            <a:ext cx="5826969" cy="2308324"/>
          </a:xfrm>
          <a:prstGeom prst="rect">
            <a:avLst/>
          </a:prstGeom>
        </p:spPr>
        <p:txBody>
          <a:bodyPr wrap="square">
            <a:spAutoFit/>
          </a:bodyPr>
          <a:lstStyle/>
          <a:p>
            <a:r>
              <a:rPr lang="en-US" dirty="0">
                <a:solidFill>
                  <a:srgbClr val="3A3A3A"/>
                </a:solidFill>
                <a:latin typeface="Open Sans"/>
              </a:rPr>
              <a:t>The RFID reader consist of a radio frequency module, a control unit and an antenna coil which generates high frequency electromagnetic field. On the other hand, the tag is usually a passive component, which consist of just an antenna and an electronic microchip, so when it gets near the electromagnetic field of the transceiver, due to induction, a voltage is generated in its antenna coil and this voltage </a:t>
            </a:r>
            <a:r>
              <a:rPr lang="en-US" b="1" dirty="0">
                <a:solidFill>
                  <a:srgbClr val="FF0000"/>
                </a:solidFill>
                <a:latin typeface="Open Sans"/>
              </a:rPr>
              <a:t>serves as power for the microchip.</a:t>
            </a:r>
            <a:endParaRPr lang="en-US" b="1" dirty="0">
              <a:solidFill>
                <a:srgbClr val="FF0000"/>
              </a:solidFill>
            </a:endParaRPr>
          </a:p>
        </p:txBody>
      </p:sp>
      <p:pic>
        <p:nvPicPr>
          <p:cNvPr id="9" name="Picture 8">
            <a:extLst>
              <a:ext uri="{FF2B5EF4-FFF2-40B4-BE49-F238E27FC236}">
                <a16:creationId xmlns:a16="http://schemas.microsoft.com/office/drawing/2014/main" id="{9FDCE3F2-CA00-4E90-8804-B06D317C53B6}"/>
              </a:ext>
            </a:extLst>
          </p:cNvPr>
          <p:cNvPicPr>
            <a:picLocks noChangeAspect="1"/>
          </p:cNvPicPr>
          <p:nvPr/>
        </p:nvPicPr>
        <p:blipFill>
          <a:blip r:embed="rId2"/>
          <a:stretch>
            <a:fillRect/>
          </a:stretch>
        </p:blipFill>
        <p:spPr>
          <a:xfrm>
            <a:off x="6365029" y="525203"/>
            <a:ext cx="5021399" cy="1248778"/>
          </a:xfrm>
          <a:prstGeom prst="rect">
            <a:avLst/>
          </a:prstGeom>
        </p:spPr>
      </p:pic>
      <p:pic>
        <p:nvPicPr>
          <p:cNvPr id="10" name="Picture 9">
            <a:extLst>
              <a:ext uri="{FF2B5EF4-FFF2-40B4-BE49-F238E27FC236}">
                <a16:creationId xmlns:a16="http://schemas.microsoft.com/office/drawing/2014/main" id="{AE5E59B1-14C1-453C-8EBE-D8625E5A12CE}"/>
              </a:ext>
            </a:extLst>
          </p:cNvPr>
          <p:cNvPicPr>
            <a:picLocks noChangeAspect="1"/>
          </p:cNvPicPr>
          <p:nvPr/>
        </p:nvPicPr>
        <p:blipFill>
          <a:blip r:embed="rId3"/>
          <a:stretch>
            <a:fillRect/>
          </a:stretch>
        </p:blipFill>
        <p:spPr>
          <a:xfrm>
            <a:off x="6241888" y="2601649"/>
            <a:ext cx="5826970" cy="3138185"/>
          </a:xfrm>
          <a:prstGeom prst="rect">
            <a:avLst/>
          </a:prstGeom>
        </p:spPr>
      </p:pic>
      <p:sp>
        <p:nvSpPr>
          <p:cNvPr id="11" name="Rectangle 10">
            <a:extLst>
              <a:ext uri="{FF2B5EF4-FFF2-40B4-BE49-F238E27FC236}">
                <a16:creationId xmlns:a16="http://schemas.microsoft.com/office/drawing/2014/main" id="{20F3BC68-2094-46E4-9EDD-5590BDBD82DD}"/>
              </a:ext>
            </a:extLst>
          </p:cNvPr>
          <p:cNvSpPr/>
          <p:nvPr/>
        </p:nvSpPr>
        <p:spPr>
          <a:xfrm>
            <a:off x="123145" y="3824720"/>
            <a:ext cx="5703825" cy="2585323"/>
          </a:xfrm>
          <a:prstGeom prst="rect">
            <a:avLst/>
          </a:prstGeom>
        </p:spPr>
        <p:txBody>
          <a:bodyPr wrap="square">
            <a:spAutoFit/>
          </a:bodyPr>
          <a:lstStyle/>
          <a:p>
            <a:r>
              <a:rPr lang="en-US" dirty="0">
                <a:solidFill>
                  <a:srgbClr val="3A3A3A"/>
                </a:solidFill>
                <a:latin typeface="Open Sans"/>
              </a:rPr>
              <a:t>Now as the tag is powered it can extract the transmitted message from the reader, and for sending message back to the reader, it uses a technique called load manipulation. Switching on and off a load at the antenna of the tag will affect the power consumption of the reader’s antenna which can be measured as voltage drop. This changes in the voltage will be captured as ones and zeros and that’s the way the data is transferred from the tag to the reader.</a:t>
            </a:r>
            <a:endParaRPr lang="en-US" dirty="0"/>
          </a:p>
        </p:txBody>
      </p:sp>
    </p:spTree>
    <p:extLst>
      <p:ext uri="{BB962C8B-B14F-4D97-AF65-F5344CB8AC3E}">
        <p14:creationId xmlns:p14="http://schemas.microsoft.com/office/powerpoint/2010/main" val="30338530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7B7BE26-EEBD-4C34-9623-C0E265892515}"/>
              </a:ext>
            </a:extLst>
          </p:cNvPr>
          <p:cNvPicPr>
            <a:picLocks noChangeAspect="1"/>
          </p:cNvPicPr>
          <p:nvPr/>
        </p:nvPicPr>
        <p:blipFill>
          <a:blip r:embed="rId2"/>
          <a:stretch>
            <a:fillRect/>
          </a:stretch>
        </p:blipFill>
        <p:spPr>
          <a:xfrm>
            <a:off x="378958" y="1809750"/>
            <a:ext cx="5991225" cy="3400425"/>
          </a:xfrm>
          <a:prstGeom prst="rect">
            <a:avLst/>
          </a:prstGeom>
        </p:spPr>
      </p:pic>
      <p:sp>
        <p:nvSpPr>
          <p:cNvPr id="6" name="TextBox 5">
            <a:extLst>
              <a:ext uri="{FF2B5EF4-FFF2-40B4-BE49-F238E27FC236}">
                <a16:creationId xmlns:a16="http://schemas.microsoft.com/office/drawing/2014/main" id="{A62ADD7F-5485-42AF-A8F7-72F0B8091225}"/>
              </a:ext>
            </a:extLst>
          </p:cNvPr>
          <p:cNvSpPr txBox="1"/>
          <p:nvPr/>
        </p:nvSpPr>
        <p:spPr>
          <a:xfrm>
            <a:off x="293915" y="435428"/>
            <a:ext cx="9764485" cy="1200329"/>
          </a:xfrm>
          <a:prstGeom prst="rect">
            <a:avLst/>
          </a:prstGeom>
          <a:noFill/>
        </p:spPr>
        <p:txBody>
          <a:bodyPr wrap="square" rtlCol="0">
            <a:spAutoFit/>
          </a:bodyPr>
          <a:lstStyle/>
          <a:p>
            <a:r>
              <a:rPr lang="en-US" sz="2400" b="1" dirty="0"/>
              <a:t>MFRC522 RFID Module - An RFID kit you can play with at home</a:t>
            </a:r>
          </a:p>
          <a:p>
            <a:r>
              <a:rPr lang="en-US" sz="2400" dirty="0">
                <a:hlinkClick r:id="rId3"/>
              </a:rPr>
              <a:t>https://howtomechatronics.com/tutorials/arduino/rfid-works-make-arduino-based-rfid-door-lock/</a:t>
            </a:r>
            <a:endParaRPr lang="en-US" sz="2400" b="1" dirty="0"/>
          </a:p>
        </p:txBody>
      </p:sp>
      <p:pic>
        <p:nvPicPr>
          <p:cNvPr id="7" name="Picture 6">
            <a:extLst>
              <a:ext uri="{FF2B5EF4-FFF2-40B4-BE49-F238E27FC236}">
                <a16:creationId xmlns:a16="http://schemas.microsoft.com/office/drawing/2014/main" id="{B8FD66D3-9D02-4EC2-BD7F-005353151EB0}"/>
              </a:ext>
            </a:extLst>
          </p:cNvPr>
          <p:cNvPicPr>
            <a:picLocks noChangeAspect="1"/>
          </p:cNvPicPr>
          <p:nvPr/>
        </p:nvPicPr>
        <p:blipFill>
          <a:blip r:embed="rId4"/>
          <a:stretch>
            <a:fillRect/>
          </a:stretch>
        </p:blipFill>
        <p:spPr>
          <a:xfrm>
            <a:off x="6814457" y="1957387"/>
            <a:ext cx="4572000" cy="3105150"/>
          </a:xfrm>
          <a:prstGeom prst="rect">
            <a:avLst/>
          </a:prstGeom>
        </p:spPr>
      </p:pic>
      <p:sp>
        <p:nvSpPr>
          <p:cNvPr id="8" name="TextBox 7">
            <a:extLst>
              <a:ext uri="{FF2B5EF4-FFF2-40B4-BE49-F238E27FC236}">
                <a16:creationId xmlns:a16="http://schemas.microsoft.com/office/drawing/2014/main" id="{25AD103F-5782-4048-9E1F-F7D149438B63}"/>
              </a:ext>
            </a:extLst>
          </p:cNvPr>
          <p:cNvSpPr txBox="1"/>
          <p:nvPr/>
        </p:nvSpPr>
        <p:spPr>
          <a:xfrm>
            <a:off x="7217230" y="5384167"/>
            <a:ext cx="4169228" cy="646331"/>
          </a:xfrm>
          <a:prstGeom prst="rect">
            <a:avLst/>
          </a:prstGeom>
          <a:noFill/>
        </p:spPr>
        <p:txBody>
          <a:bodyPr wrap="square" rtlCol="0">
            <a:spAutoFit/>
          </a:bodyPr>
          <a:lstStyle/>
          <a:p>
            <a:r>
              <a:rPr lang="en-US" dirty="0"/>
              <a:t>A Hotel Door project. You can even program the ID of the card</a:t>
            </a:r>
          </a:p>
        </p:txBody>
      </p:sp>
    </p:spTree>
    <p:extLst>
      <p:ext uri="{BB962C8B-B14F-4D97-AF65-F5344CB8AC3E}">
        <p14:creationId xmlns:p14="http://schemas.microsoft.com/office/powerpoint/2010/main" val="2878234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D8EA487-B5F0-4550-BB73-164E912536D2}"/>
              </a:ext>
            </a:extLst>
          </p:cNvPr>
          <p:cNvSpPr txBox="1"/>
          <p:nvPr/>
        </p:nvSpPr>
        <p:spPr>
          <a:xfrm>
            <a:off x="288471" y="333828"/>
            <a:ext cx="2608599" cy="523220"/>
          </a:xfrm>
          <a:prstGeom prst="rect">
            <a:avLst/>
          </a:prstGeom>
          <a:noFill/>
        </p:spPr>
        <p:txBody>
          <a:bodyPr wrap="none" rtlCol="0">
            <a:spAutoFit/>
          </a:bodyPr>
          <a:lstStyle/>
          <a:p>
            <a:r>
              <a:rPr lang="en-US" sz="2800" dirty="0"/>
              <a:t>Wireless charger</a:t>
            </a:r>
          </a:p>
        </p:txBody>
      </p:sp>
      <p:pic>
        <p:nvPicPr>
          <p:cNvPr id="6" name="Picture 5">
            <a:extLst>
              <a:ext uri="{FF2B5EF4-FFF2-40B4-BE49-F238E27FC236}">
                <a16:creationId xmlns:a16="http://schemas.microsoft.com/office/drawing/2014/main" id="{EDF3A9AE-4307-4DA5-BE97-8D3291DB383D}"/>
              </a:ext>
            </a:extLst>
          </p:cNvPr>
          <p:cNvPicPr>
            <a:picLocks noChangeAspect="1"/>
          </p:cNvPicPr>
          <p:nvPr/>
        </p:nvPicPr>
        <p:blipFill>
          <a:blip r:embed="rId2"/>
          <a:stretch>
            <a:fillRect/>
          </a:stretch>
        </p:blipFill>
        <p:spPr>
          <a:xfrm>
            <a:off x="288471" y="1211035"/>
            <a:ext cx="4495800" cy="2324100"/>
          </a:xfrm>
          <a:prstGeom prst="rect">
            <a:avLst/>
          </a:prstGeom>
        </p:spPr>
      </p:pic>
      <p:pic>
        <p:nvPicPr>
          <p:cNvPr id="7" name="Picture 6">
            <a:extLst>
              <a:ext uri="{FF2B5EF4-FFF2-40B4-BE49-F238E27FC236}">
                <a16:creationId xmlns:a16="http://schemas.microsoft.com/office/drawing/2014/main" id="{BB498ECC-C80D-4789-8DE0-9D7218C7F7E2}"/>
              </a:ext>
            </a:extLst>
          </p:cNvPr>
          <p:cNvPicPr>
            <a:picLocks noChangeAspect="1"/>
          </p:cNvPicPr>
          <p:nvPr/>
        </p:nvPicPr>
        <p:blipFill>
          <a:blip r:embed="rId3"/>
          <a:stretch>
            <a:fillRect/>
          </a:stretch>
        </p:blipFill>
        <p:spPr>
          <a:xfrm>
            <a:off x="5099957" y="1025571"/>
            <a:ext cx="6643676" cy="2509564"/>
          </a:xfrm>
          <a:prstGeom prst="rect">
            <a:avLst/>
          </a:prstGeom>
        </p:spPr>
      </p:pic>
      <p:pic>
        <p:nvPicPr>
          <p:cNvPr id="8" name="Picture 7">
            <a:extLst>
              <a:ext uri="{FF2B5EF4-FFF2-40B4-BE49-F238E27FC236}">
                <a16:creationId xmlns:a16="http://schemas.microsoft.com/office/drawing/2014/main" id="{40B0EF68-C9B6-4EA8-9130-43A366DCFBAA}"/>
              </a:ext>
            </a:extLst>
          </p:cNvPr>
          <p:cNvPicPr>
            <a:picLocks noChangeAspect="1"/>
          </p:cNvPicPr>
          <p:nvPr/>
        </p:nvPicPr>
        <p:blipFill>
          <a:blip r:embed="rId4"/>
          <a:stretch>
            <a:fillRect/>
          </a:stretch>
        </p:blipFill>
        <p:spPr>
          <a:xfrm>
            <a:off x="288471" y="3632335"/>
            <a:ext cx="5498646" cy="2891837"/>
          </a:xfrm>
          <a:prstGeom prst="rect">
            <a:avLst/>
          </a:prstGeom>
        </p:spPr>
      </p:pic>
      <p:sp>
        <p:nvSpPr>
          <p:cNvPr id="9" name="TextBox 8">
            <a:extLst>
              <a:ext uri="{FF2B5EF4-FFF2-40B4-BE49-F238E27FC236}">
                <a16:creationId xmlns:a16="http://schemas.microsoft.com/office/drawing/2014/main" id="{A223A8EA-D3B0-4770-A350-D74AC77E2471}"/>
              </a:ext>
            </a:extLst>
          </p:cNvPr>
          <p:cNvSpPr txBox="1"/>
          <p:nvPr/>
        </p:nvSpPr>
        <p:spPr>
          <a:xfrm>
            <a:off x="6455229" y="4778829"/>
            <a:ext cx="3464090" cy="523220"/>
          </a:xfrm>
          <a:prstGeom prst="rect">
            <a:avLst/>
          </a:prstGeom>
          <a:noFill/>
        </p:spPr>
        <p:txBody>
          <a:bodyPr wrap="none" rtlCol="0">
            <a:spAutoFit/>
          </a:bodyPr>
          <a:lstStyle/>
          <a:p>
            <a:r>
              <a:rPr lang="en-US" sz="2800" dirty="0"/>
              <a:t>The Sphero Bolt Robot</a:t>
            </a:r>
          </a:p>
        </p:txBody>
      </p:sp>
    </p:spTree>
    <p:extLst>
      <p:ext uri="{BB962C8B-B14F-4D97-AF65-F5344CB8AC3E}">
        <p14:creationId xmlns:p14="http://schemas.microsoft.com/office/powerpoint/2010/main" val="10282759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E85317E-74D0-4381-9E44-0C36FFBB64F9}"/>
              </a:ext>
            </a:extLst>
          </p:cNvPr>
          <p:cNvSpPr/>
          <p:nvPr/>
        </p:nvSpPr>
        <p:spPr>
          <a:xfrm>
            <a:off x="452582" y="381614"/>
            <a:ext cx="5376038" cy="5078313"/>
          </a:xfrm>
          <a:prstGeom prst="rect">
            <a:avLst/>
          </a:prstGeom>
        </p:spPr>
        <p:txBody>
          <a:bodyPr wrap="square">
            <a:spAutoFit/>
          </a:bodyPr>
          <a:lstStyle/>
          <a:p>
            <a:r>
              <a:rPr lang="en-US" b="1" dirty="0"/>
              <a:t>Photojunction Devices </a:t>
            </a:r>
          </a:p>
          <a:p>
            <a:r>
              <a:rPr lang="en-US" dirty="0"/>
              <a:t>Photojunction Devices are basically PN-Junction light sensors or detectors made from silicon semiconductor PN-junctions which are sensitive to light and which can detect both visible light and infra-red light levels. Photo-junction devices are specifically made for sensing light and this class of photoelectric light sensors include the Photodiode and the Phototransistor. </a:t>
            </a:r>
          </a:p>
          <a:p>
            <a:endParaRPr lang="en-US" dirty="0"/>
          </a:p>
          <a:p>
            <a:r>
              <a:rPr lang="en-US" b="1" dirty="0"/>
              <a:t>The Photodiode</a:t>
            </a:r>
          </a:p>
          <a:p>
            <a:r>
              <a:rPr lang="en-US" dirty="0"/>
              <a:t>photo-diode </a:t>
            </a:r>
            <a:r>
              <a:rPr lang="en-US" dirty="0" err="1"/>
              <a:t>Photo-diode</a:t>
            </a:r>
            <a:r>
              <a:rPr lang="en-US" dirty="0"/>
              <a:t> The construction of the Photodiode light sensor is similar to that of a conventional PN-junction diode except that the diodes outer casing is either transparent or has a clear lens to focus the light onto the PN junction for increased sensitivity. The junction will respond to light particularly longer wavelengths such as red and infra-red rather than visible light.</a:t>
            </a:r>
          </a:p>
        </p:txBody>
      </p:sp>
      <p:pic>
        <p:nvPicPr>
          <p:cNvPr id="6" name="Picture 5">
            <a:extLst>
              <a:ext uri="{FF2B5EF4-FFF2-40B4-BE49-F238E27FC236}">
                <a16:creationId xmlns:a16="http://schemas.microsoft.com/office/drawing/2014/main" id="{6F8C4189-B58C-4C21-9803-2FF73E9FC984}"/>
              </a:ext>
            </a:extLst>
          </p:cNvPr>
          <p:cNvPicPr>
            <a:picLocks noChangeAspect="1"/>
          </p:cNvPicPr>
          <p:nvPr/>
        </p:nvPicPr>
        <p:blipFill>
          <a:blip r:embed="rId2"/>
          <a:stretch>
            <a:fillRect/>
          </a:stretch>
        </p:blipFill>
        <p:spPr>
          <a:xfrm>
            <a:off x="5828620" y="411677"/>
            <a:ext cx="5781675" cy="5048250"/>
          </a:xfrm>
          <a:prstGeom prst="rect">
            <a:avLst/>
          </a:prstGeom>
        </p:spPr>
      </p:pic>
      <p:sp>
        <p:nvSpPr>
          <p:cNvPr id="7" name="Rectangle 6">
            <a:extLst>
              <a:ext uri="{FF2B5EF4-FFF2-40B4-BE49-F238E27FC236}">
                <a16:creationId xmlns:a16="http://schemas.microsoft.com/office/drawing/2014/main" id="{3FEA05DB-9190-4DC8-BD20-C5666B117915}"/>
              </a:ext>
            </a:extLst>
          </p:cNvPr>
          <p:cNvSpPr/>
          <p:nvPr/>
        </p:nvSpPr>
        <p:spPr>
          <a:xfrm>
            <a:off x="452582" y="5641930"/>
            <a:ext cx="11401961" cy="923330"/>
          </a:xfrm>
          <a:prstGeom prst="rect">
            <a:avLst/>
          </a:prstGeom>
        </p:spPr>
        <p:txBody>
          <a:bodyPr wrap="square">
            <a:spAutoFit/>
          </a:bodyPr>
          <a:lstStyle/>
          <a:p>
            <a:r>
              <a:rPr lang="en-US" dirty="0"/>
              <a:t>When used as a light sensor, a photodiodes dark current (0 lux) is about 10uA for geranium and 1uA for silicon type diodes. </a:t>
            </a:r>
            <a:r>
              <a:rPr lang="en-US" b="1" dirty="0">
                <a:solidFill>
                  <a:srgbClr val="FF0000"/>
                </a:solidFill>
              </a:rPr>
              <a:t>When light falls upon the junction </a:t>
            </a:r>
            <a:r>
              <a:rPr lang="en-US" b="1" i="1" u="sng" dirty="0">
                <a:solidFill>
                  <a:srgbClr val="FF0000"/>
                </a:solidFill>
              </a:rPr>
              <a:t>more</a:t>
            </a:r>
            <a:r>
              <a:rPr lang="en-US" b="1" dirty="0">
                <a:solidFill>
                  <a:srgbClr val="FF0000"/>
                </a:solidFill>
              </a:rPr>
              <a:t> hole/electron pairs are formed and the leakage current increases. This leakage current increases as the illumination of the junction increases.</a:t>
            </a:r>
          </a:p>
        </p:txBody>
      </p:sp>
    </p:spTree>
    <p:extLst>
      <p:ext uri="{BB962C8B-B14F-4D97-AF65-F5344CB8AC3E}">
        <p14:creationId xmlns:p14="http://schemas.microsoft.com/office/powerpoint/2010/main" val="1527635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88150D8-CFA5-48EB-8575-18267F7A0B27}"/>
              </a:ext>
            </a:extLst>
          </p:cNvPr>
          <p:cNvSpPr/>
          <p:nvPr/>
        </p:nvSpPr>
        <p:spPr>
          <a:xfrm>
            <a:off x="290045" y="346573"/>
            <a:ext cx="4261103" cy="461665"/>
          </a:xfrm>
          <a:prstGeom prst="rect">
            <a:avLst/>
          </a:prstGeom>
        </p:spPr>
        <p:txBody>
          <a:bodyPr wrap="none">
            <a:spAutoFit/>
          </a:bodyPr>
          <a:lstStyle/>
          <a:p>
            <a:r>
              <a:rPr lang="en-US" sz="2400" b="1" dirty="0">
                <a:solidFill>
                  <a:srgbClr val="404041"/>
                </a:solidFill>
                <a:latin typeface="Lato" panose="020F0502020204030203" pitchFamily="34" charset="0"/>
              </a:rPr>
              <a:t>Photo-diode Amplifier Circuit</a:t>
            </a:r>
            <a:endParaRPr lang="en-US" sz="2400" b="1" i="0" dirty="0">
              <a:solidFill>
                <a:srgbClr val="404041"/>
              </a:solidFill>
              <a:effectLst/>
              <a:latin typeface="Lato" panose="020F0502020204030203" pitchFamily="34" charset="0"/>
            </a:endParaRPr>
          </a:p>
        </p:txBody>
      </p:sp>
      <p:pic>
        <p:nvPicPr>
          <p:cNvPr id="5" name="Picture 4">
            <a:extLst>
              <a:ext uri="{FF2B5EF4-FFF2-40B4-BE49-F238E27FC236}">
                <a16:creationId xmlns:a16="http://schemas.microsoft.com/office/drawing/2014/main" id="{3EBDF84F-A92C-400D-AC55-8F7708106AF3}"/>
              </a:ext>
            </a:extLst>
          </p:cNvPr>
          <p:cNvPicPr>
            <a:picLocks noChangeAspect="1"/>
          </p:cNvPicPr>
          <p:nvPr/>
        </p:nvPicPr>
        <p:blipFill>
          <a:blip r:embed="rId2"/>
          <a:stretch>
            <a:fillRect/>
          </a:stretch>
        </p:blipFill>
        <p:spPr>
          <a:xfrm>
            <a:off x="0" y="1230868"/>
            <a:ext cx="7257353" cy="3840617"/>
          </a:xfrm>
          <a:prstGeom prst="rect">
            <a:avLst/>
          </a:prstGeom>
        </p:spPr>
      </p:pic>
      <p:sp>
        <p:nvSpPr>
          <p:cNvPr id="6" name="Rectangle 5">
            <a:extLst>
              <a:ext uri="{FF2B5EF4-FFF2-40B4-BE49-F238E27FC236}">
                <a16:creationId xmlns:a16="http://schemas.microsoft.com/office/drawing/2014/main" id="{2855D4E7-9180-4C65-A9D5-80C5E3E47EB3}"/>
              </a:ext>
            </a:extLst>
          </p:cNvPr>
          <p:cNvSpPr/>
          <p:nvPr/>
        </p:nvSpPr>
        <p:spPr>
          <a:xfrm>
            <a:off x="7935686" y="346573"/>
            <a:ext cx="4064240" cy="6370975"/>
          </a:xfrm>
          <a:prstGeom prst="rect">
            <a:avLst/>
          </a:prstGeom>
        </p:spPr>
        <p:txBody>
          <a:bodyPr wrap="square">
            <a:spAutoFit/>
          </a:bodyPr>
          <a:lstStyle/>
          <a:p>
            <a:r>
              <a:rPr lang="en-US" sz="2400" b="1" dirty="0"/>
              <a:t>Photodiodes</a:t>
            </a:r>
            <a:r>
              <a:rPr lang="en-US" sz="2400" dirty="0"/>
              <a:t> are very versatile light sensors that can turn its current flow both “ON” and “OFF” in nanoseconds and are commonly used in cameras, light meters, CD and DVD-ROM drives, TV remote controls, scanners, fax machines and copiers </a:t>
            </a:r>
            <a:r>
              <a:rPr lang="en-US" sz="2400" dirty="0" err="1"/>
              <a:t>etc</a:t>
            </a:r>
            <a:r>
              <a:rPr lang="en-US" sz="2400" dirty="0"/>
              <a:t>, and when integrated into operational amplifier circuits as infrared spectrum detectors for </a:t>
            </a:r>
            <a:r>
              <a:rPr lang="en-US" sz="2400" dirty="0" err="1"/>
              <a:t>fibre</a:t>
            </a:r>
            <a:r>
              <a:rPr lang="en-US" sz="2400" dirty="0"/>
              <a:t> optic communications, burglar alarm motion detection circuits and numerous imaging, laser scanning and positioning systems etc.</a:t>
            </a:r>
          </a:p>
        </p:txBody>
      </p:sp>
    </p:spTree>
    <p:extLst>
      <p:ext uri="{BB962C8B-B14F-4D97-AF65-F5344CB8AC3E}">
        <p14:creationId xmlns:p14="http://schemas.microsoft.com/office/powerpoint/2010/main" val="9196304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6B136CD-C033-4AA7-9444-5A01CEF8CAA1}"/>
              </a:ext>
            </a:extLst>
          </p:cNvPr>
          <p:cNvSpPr/>
          <p:nvPr/>
        </p:nvSpPr>
        <p:spPr>
          <a:xfrm>
            <a:off x="718754" y="457591"/>
            <a:ext cx="2948564" cy="461665"/>
          </a:xfrm>
          <a:prstGeom prst="rect">
            <a:avLst/>
          </a:prstGeom>
        </p:spPr>
        <p:txBody>
          <a:bodyPr wrap="none">
            <a:spAutoFit/>
          </a:bodyPr>
          <a:lstStyle/>
          <a:p>
            <a:r>
              <a:rPr lang="en-US" sz="2400" b="1" dirty="0">
                <a:solidFill>
                  <a:srgbClr val="404041"/>
                </a:solidFill>
                <a:latin typeface="Lato" panose="020F0502020204030203" pitchFamily="34" charset="0"/>
              </a:rPr>
              <a:t>The Phototransistor</a:t>
            </a:r>
            <a:endParaRPr lang="en-US" sz="2400" b="1" i="0" dirty="0">
              <a:solidFill>
                <a:srgbClr val="404041"/>
              </a:solidFill>
              <a:effectLst/>
              <a:latin typeface="Lato" panose="020F0502020204030203" pitchFamily="34" charset="0"/>
            </a:endParaRPr>
          </a:p>
        </p:txBody>
      </p:sp>
      <p:sp>
        <p:nvSpPr>
          <p:cNvPr id="5" name="Rectangle 4">
            <a:extLst>
              <a:ext uri="{FF2B5EF4-FFF2-40B4-BE49-F238E27FC236}">
                <a16:creationId xmlns:a16="http://schemas.microsoft.com/office/drawing/2014/main" id="{C3D38B03-DD46-4CF7-866B-78E8E1467406}"/>
              </a:ext>
            </a:extLst>
          </p:cNvPr>
          <p:cNvSpPr/>
          <p:nvPr/>
        </p:nvSpPr>
        <p:spPr>
          <a:xfrm>
            <a:off x="794954" y="3872491"/>
            <a:ext cx="4746171" cy="2554545"/>
          </a:xfrm>
          <a:prstGeom prst="rect">
            <a:avLst/>
          </a:prstGeom>
        </p:spPr>
        <p:txBody>
          <a:bodyPr wrap="square">
            <a:spAutoFit/>
          </a:bodyPr>
          <a:lstStyle/>
          <a:p>
            <a:r>
              <a:rPr lang="en-US" sz="2000" dirty="0">
                <a:solidFill>
                  <a:srgbClr val="414042"/>
                </a:solidFill>
                <a:latin typeface="Lato" panose="020F0502020204030203" pitchFamily="34" charset="0"/>
              </a:rPr>
              <a:t>An alternative photo-junction device to the photodiode is the </a:t>
            </a:r>
            <a:r>
              <a:rPr lang="en-US" sz="2000" b="1" dirty="0">
                <a:solidFill>
                  <a:srgbClr val="414042"/>
                </a:solidFill>
                <a:latin typeface="Lato" panose="020F0502020204030203" pitchFamily="34" charset="0"/>
              </a:rPr>
              <a:t>Phototransistor</a:t>
            </a:r>
            <a:r>
              <a:rPr lang="en-US" sz="2000" dirty="0">
                <a:solidFill>
                  <a:srgbClr val="414042"/>
                </a:solidFill>
                <a:latin typeface="Lato" panose="020F0502020204030203" pitchFamily="34" charset="0"/>
              </a:rPr>
              <a:t> which is basically a photodiode with amplification. The Phototransistor light sensor has its collector-base PN-junction reverse biased exposing it to the radiant light source.</a:t>
            </a:r>
            <a:endParaRPr lang="en-US" sz="2000" dirty="0"/>
          </a:p>
        </p:txBody>
      </p:sp>
      <p:pic>
        <p:nvPicPr>
          <p:cNvPr id="6" name="Picture 5">
            <a:extLst>
              <a:ext uri="{FF2B5EF4-FFF2-40B4-BE49-F238E27FC236}">
                <a16:creationId xmlns:a16="http://schemas.microsoft.com/office/drawing/2014/main" id="{87F742CE-3E67-4206-A148-AA607A0366E7}"/>
              </a:ext>
            </a:extLst>
          </p:cNvPr>
          <p:cNvPicPr>
            <a:picLocks noChangeAspect="1"/>
          </p:cNvPicPr>
          <p:nvPr/>
        </p:nvPicPr>
        <p:blipFill>
          <a:blip r:embed="rId2"/>
          <a:stretch>
            <a:fillRect/>
          </a:stretch>
        </p:blipFill>
        <p:spPr>
          <a:xfrm>
            <a:off x="794954" y="1212396"/>
            <a:ext cx="3305631" cy="2216604"/>
          </a:xfrm>
          <a:prstGeom prst="rect">
            <a:avLst/>
          </a:prstGeom>
        </p:spPr>
      </p:pic>
      <p:pic>
        <p:nvPicPr>
          <p:cNvPr id="7" name="Picture 6">
            <a:extLst>
              <a:ext uri="{FF2B5EF4-FFF2-40B4-BE49-F238E27FC236}">
                <a16:creationId xmlns:a16="http://schemas.microsoft.com/office/drawing/2014/main" id="{A86950D5-B432-4446-BFC2-3DC09354C360}"/>
              </a:ext>
            </a:extLst>
          </p:cNvPr>
          <p:cNvPicPr>
            <a:picLocks noChangeAspect="1"/>
          </p:cNvPicPr>
          <p:nvPr/>
        </p:nvPicPr>
        <p:blipFill>
          <a:blip r:embed="rId3"/>
          <a:stretch>
            <a:fillRect/>
          </a:stretch>
        </p:blipFill>
        <p:spPr>
          <a:xfrm>
            <a:off x="5605846" y="919256"/>
            <a:ext cx="5867400" cy="5457825"/>
          </a:xfrm>
          <a:prstGeom prst="rect">
            <a:avLst/>
          </a:prstGeom>
        </p:spPr>
      </p:pic>
    </p:spTree>
    <p:extLst>
      <p:ext uri="{BB962C8B-B14F-4D97-AF65-F5344CB8AC3E}">
        <p14:creationId xmlns:p14="http://schemas.microsoft.com/office/powerpoint/2010/main" val="36924142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E42957C-7EBC-4E99-BDE1-8F5E9F279397}"/>
              </a:ext>
            </a:extLst>
          </p:cNvPr>
          <p:cNvSpPr/>
          <p:nvPr/>
        </p:nvSpPr>
        <p:spPr>
          <a:xfrm>
            <a:off x="522514" y="562766"/>
            <a:ext cx="11201399" cy="1200329"/>
          </a:xfrm>
          <a:prstGeom prst="rect">
            <a:avLst/>
          </a:prstGeom>
        </p:spPr>
        <p:txBody>
          <a:bodyPr wrap="square">
            <a:spAutoFit/>
          </a:bodyPr>
          <a:lstStyle/>
          <a:p>
            <a:r>
              <a:rPr lang="en-US" b="1" dirty="0">
                <a:solidFill>
                  <a:srgbClr val="404041"/>
                </a:solidFill>
                <a:latin typeface="Lato" panose="020F0502020204030203" pitchFamily="34" charset="0"/>
              </a:rPr>
              <a:t>Photovoltaic Cells.</a:t>
            </a:r>
          </a:p>
          <a:p>
            <a:r>
              <a:rPr lang="en-US" dirty="0">
                <a:solidFill>
                  <a:srgbClr val="414042"/>
                </a:solidFill>
                <a:latin typeface="Lato" panose="020F0502020204030203" pitchFamily="34" charset="0"/>
              </a:rPr>
              <a:t>The most common type of photovoltaic light sensor is the </a:t>
            </a:r>
            <a:r>
              <a:rPr lang="en-US" b="1" dirty="0">
                <a:solidFill>
                  <a:srgbClr val="414042"/>
                </a:solidFill>
                <a:latin typeface="Lato" panose="020F0502020204030203" pitchFamily="34" charset="0"/>
              </a:rPr>
              <a:t>Solar Cell</a:t>
            </a:r>
            <a:r>
              <a:rPr lang="en-US" dirty="0">
                <a:solidFill>
                  <a:srgbClr val="414042"/>
                </a:solidFill>
                <a:latin typeface="Lato" panose="020F0502020204030203" pitchFamily="34" charset="0"/>
              </a:rPr>
              <a:t>. Solar cells convert light energy directly into DC electrical energy in the form of a voltage or current to a power a resistive load such as a light, battery or motor. Then photovoltaic cells are similar in many ways to a battery because they supply DC power.</a:t>
            </a:r>
            <a:endParaRPr lang="en-US" b="0" i="0" dirty="0">
              <a:solidFill>
                <a:srgbClr val="414042"/>
              </a:solidFill>
              <a:effectLst/>
              <a:latin typeface="Lato" panose="020F0502020204030203" pitchFamily="34" charset="0"/>
            </a:endParaRPr>
          </a:p>
        </p:txBody>
      </p:sp>
      <p:sp>
        <p:nvSpPr>
          <p:cNvPr id="5" name="Rectangle 4">
            <a:extLst>
              <a:ext uri="{FF2B5EF4-FFF2-40B4-BE49-F238E27FC236}">
                <a16:creationId xmlns:a16="http://schemas.microsoft.com/office/drawing/2014/main" id="{86B4E436-12E1-4BF2-BF57-A4AA6C4BE7C9}"/>
              </a:ext>
            </a:extLst>
          </p:cNvPr>
          <p:cNvSpPr/>
          <p:nvPr/>
        </p:nvSpPr>
        <p:spPr>
          <a:xfrm>
            <a:off x="522513" y="1951672"/>
            <a:ext cx="11081657" cy="923330"/>
          </a:xfrm>
          <a:prstGeom prst="rect">
            <a:avLst/>
          </a:prstGeom>
        </p:spPr>
        <p:txBody>
          <a:bodyPr wrap="square">
            <a:spAutoFit/>
          </a:bodyPr>
          <a:lstStyle/>
          <a:p>
            <a:r>
              <a:rPr lang="en-US" b="1" dirty="0">
                <a:solidFill>
                  <a:srgbClr val="414042"/>
                </a:solidFill>
                <a:latin typeface="Lato" panose="020F0502020204030203" pitchFamily="34" charset="0"/>
              </a:rPr>
              <a:t>Photovoltaic cells</a:t>
            </a:r>
            <a:r>
              <a:rPr lang="en-US" dirty="0">
                <a:solidFill>
                  <a:srgbClr val="414042"/>
                </a:solidFill>
                <a:latin typeface="Lato" panose="020F0502020204030203" pitchFamily="34" charset="0"/>
              </a:rPr>
              <a:t> are made from single crystal silicon PN junctions, the same as photodiodes with a very large light sensitive region but are used without the reverse bias. They have the same characteristics as a very large photodiode when in the dark.</a:t>
            </a:r>
            <a:endParaRPr lang="en-US" dirty="0"/>
          </a:p>
        </p:txBody>
      </p:sp>
      <p:pic>
        <p:nvPicPr>
          <p:cNvPr id="6" name="Picture 5">
            <a:extLst>
              <a:ext uri="{FF2B5EF4-FFF2-40B4-BE49-F238E27FC236}">
                <a16:creationId xmlns:a16="http://schemas.microsoft.com/office/drawing/2014/main" id="{70D65AE4-E8D1-46F5-8797-464A57D3D126}"/>
              </a:ext>
            </a:extLst>
          </p:cNvPr>
          <p:cNvPicPr>
            <a:picLocks noChangeAspect="1"/>
          </p:cNvPicPr>
          <p:nvPr/>
        </p:nvPicPr>
        <p:blipFill>
          <a:blip r:embed="rId2"/>
          <a:stretch>
            <a:fillRect/>
          </a:stretch>
        </p:blipFill>
        <p:spPr>
          <a:xfrm>
            <a:off x="3009900" y="3190875"/>
            <a:ext cx="7391400" cy="3371850"/>
          </a:xfrm>
          <a:prstGeom prst="rect">
            <a:avLst/>
          </a:prstGeom>
        </p:spPr>
      </p:pic>
    </p:spTree>
    <p:extLst>
      <p:ext uri="{BB962C8B-B14F-4D97-AF65-F5344CB8AC3E}">
        <p14:creationId xmlns:p14="http://schemas.microsoft.com/office/powerpoint/2010/main" val="40857459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78D9B30-EC60-477F-BECC-ECCA86B2FEF3}"/>
              </a:ext>
            </a:extLst>
          </p:cNvPr>
          <p:cNvSpPr/>
          <p:nvPr/>
        </p:nvSpPr>
        <p:spPr>
          <a:xfrm>
            <a:off x="637309" y="445946"/>
            <a:ext cx="10806546" cy="923330"/>
          </a:xfrm>
          <a:prstGeom prst="rect">
            <a:avLst/>
          </a:prstGeom>
        </p:spPr>
        <p:txBody>
          <a:bodyPr wrap="square">
            <a:spAutoFit/>
          </a:bodyPr>
          <a:lstStyle/>
          <a:p>
            <a:r>
              <a:rPr lang="en-US" b="1"/>
              <a:t>Lidar</a:t>
            </a:r>
            <a:r>
              <a:rPr lang="en-US"/>
              <a:t> (Light Detection and Ranging) is </a:t>
            </a:r>
            <a:r>
              <a:rPr lang="en-US" dirty="0"/>
              <a:t>a method for measuring distances (ranging) by illuminating the target with laser light and measuring the reflection with a sensor. Differences in laser return times and wavelengths can then be used to make digital 3-D representations of the target. It has terrestrial, airborne, and mobile applications.</a:t>
            </a:r>
          </a:p>
        </p:txBody>
      </p:sp>
      <p:pic>
        <p:nvPicPr>
          <p:cNvPr id="5" name="Picture 4">
            <a:extLst>
              <a:ext uri="{FF2B5EF4-FFF2-40B4-BE49-F238E27FC236}">
                <a16:creationId xmlns:a16="http://schemas.microsoft.com/office/drawing/2014/main" id="{D9AC77EB-2ED6-4AF0-AAD6-4C04014A57AC}"/>
              </a:ext>
            </a:extLst>
          </p:cNvPr>
          <p:cNvPicPr>
            <a:picLocks noChangeAspect="1"/>
          </p:cNvPicPr>
          <p:nvPr/>
        </p:nvPicPr>
        <p:blipFill>
          <a:blip r:embed="rId2"/>
          <a:stretch>
            <a:fillRect/>
          </a:stretch>
        </p:blipFill>
        <p:spPr>
          <a:xfrm>
            <a:off x="2506847" y="1369276"/>
            <a:ext cx="3158836" cy="1988693"/>
          </a:xfrm>
          <a:prstGeom prst="rect">
            <a:avLst/>
          </a:prstGeom>
        </p:spPr>
      </p:pic>
      <p:pic>
        <p:nvPicPr>
          <p:cNvPr id="5122" name="Picture 2" descr="https://upload.wikimedia.org/wikipedia/commons/c/c0/LIDAR-scanned-SICK-LMS-animation.gif">
            <a:extLst>
              <a:ext uri="{FF2B5EF4-FFF2-40B4-BE49-F238E27FC236}">
                <a16:creationId xmlns:a16="http://schemas.microsoft.com/office/drawing/2014/main" id="{FB016516-5B09-490C-91DA-3511558796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5736" y="1796511"/>
            <a:ext cx="2182397" cy="4735286"/>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s://upload.wikimedia.org/wikipedia/commons/thumb/b/be/Cruise_Automation_Bolt_EV_third_generation_in_San_Francisco.jpg/1920px-Cruise_Automation_Bolt_EV_third_generation_in_San_Francisco.jpg">
            <a:extLst>
              <a:ext uri="{FF2B5EF4-FFF2-40B4-BE49-F238E27FC236}">
                <a16:creationId xmlns:a16="http://schemas.microsoft.com/office/drawing/2014/main" id="{AB3A49FF-EF4A-4FA0-A83E-97567CB2E9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2823" y="3554242"/>
            <a:ext cx="4186051" cy="235465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DBAA6B80-9E84-4222-82E3-219CD8E2944D}"/>
              </a:ext>
            </a:extLst>
          </p:cNvPr>
          <p:cNvSpPr/>
          <p:nvPr/>
        </p:nvSpPr>
        <p:spPr>
          <a:xfrm>
            <a:off x="2209799" y="6110659"/>
            <a:ext cx="6096000" cy="646331"/>
          </a:xfrm>
          <a:prstGeom prst="rect">
            <a:avLst/>
          </a:prstGeom>
        </p:spPr>
        <p:txBody>
          <a:bodyPr>
            <a:spAutoFit/>
          </a:bodyPr>
          <a:lstStyle/>
          <a:p>
            <a:r>
              <a:rPr lang="en-US" dirty="0"/>
              <a:t>Cruise Automation self-driving car with five </a:t>
            </a:r>
            <a:r>
              <a:rPr lang="en-US" dirty="0" err="1"/>
              <a:t>Velodyne</a:t>
            </a:r>
            <a:r>
              <a:rPr lang="en-US" dirty="0"/>
              <a:t> LiDAR units on the roof.</a:t>
            </a:r>
          </a:p>
        </p:txBody>
      </p:sp>
    </p:spTree>
    <p:extLst>
      <p:ext uri="{BB962C8B-B14F-4D97-AF65-F5344CB8AC3E}">
        <p14:creationId xmlns:p14="http://schemas.microsoft.com/office/powerpoint/2010/main" val="28627641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425D8E2-3107-4966-9477-B6BFDDFD2BD6}"/>
              </a:ext>
            </a:extLst>
          </p:cNvPr>
          <p:cNvPicPr>
            <a:picLocks noChangeAspect="1"/>
          </p:cNvPicPr>
          <p:nvPr/>
        </p:nvPicPr>
        <p:blipFill>
          <a:blip r:embed="rId2"/>
          <a:stretch>
            <a:fillRect/>
          </a:stretch>
        </p:blipFill>
        <p:spPr>
          <a:xfrm>
            <a:off x="561975" y="532039"/>
            <a:ext cx="5534025" cy="3486150"/>
          </a:xfrm>
          <a:prstGeom prst="rect">
            <a:avLst/>
          </a:prstGeom>
        </p:spPr>
      </p:pic>
      <p:sp>
        <p:nvSpPr>
          <p:cNvPr id="5" name="Rectangle 4">
            <a:extLst>
              <a:ext uri="{FF2B5EF4-FFF2-40B4-BE49-F238E27FC236}">
                <a16:creationId xmlns:a16="http://schemas.microsoft.com/office/drawing/2014/main" id="{D98037CF-F171-4E1A-9F3B-E42F56648F7D}"/>
              </a:ext>
            </a:extLst>
          </p:cNvPr>
          <p:cNvSpPr/>
          <p:nvPr/>
        </p:nvSpPr>
        <p:spPr>
          <a:xfrm>
            <a:off x="391886" y="4589306"/>
            <a:ext cx="6096000" cy="923330"/>
          </a:xfrm>
          <a:prstGeom prst="rect">
            <a:avLst/>
          </a:prstGeom>
        </p:spPr>
        <p:txBody>
          <a:bodyPr>
            <a:spAutoFit/>
          </a:bodyPr>
          <a:lstStyle/>
          <a:p>
            <a:r>
              <a:rPr lang="en-US" dirty="0">
                <a:solidFill>
                  <a:srgbClr val="333333"/>
                </a:solidFill>
                <a:latin typeface="Georgia" panose="02040502050405020303" pitchFamily="18" charset="0"/>
              </a:rPr>
              <a:t>Spot Dog is a very capable robot that employs a </a:t>
            </a:r>
            <a:r>
              <a:rPr lang="en-US" dirty="0" err="1">
                <a:solidFill>
                  <a:srgbClr val="333333"/>
                </a:solidFill>
                <a:latin typeface="Georgia" panose="02040502050405020303" pitchFamily="18" charset="0"/>
              </a:rPr>
              <a:t>Velodyne</a:t>
            </a:r>
            <a:r>
              <a:rPr lang="en-US" dirty="0">
                <a:solidFill>
                  <a:srgbClr val="333333"/>
                </a:solidFill>
                <a:latin typeface="Georgia" panose="02040502050405020303" pitchFamily="18" charset="0"/>
              </a:rPr>
              <a:t> lidar sensor to monitor construction sites and document progress.</a:t>
            </a:r>
            <a:endParaRPr lang="en-US" dirty="0"/>
          </a:p>
        </p:txBody>
      </p:sp>
      <p:pic>
        <p:nvPicPr>
          <p:cNvPr id="6146" name="Picture 2" descr="Police Laser: How to Avoid Getting a Nailed with a Speeding Ticket">
            <a:extLst>
              <a:ext uri="{FF2B5EF4-FFF2-40B4-BE49-F238E27FC236}">
                <a16:creationId xmlns:a16="http://schemas.microsoft.com/office/drawing/2014/main" id="{4ACBC33C-9DDE-40BE-8639-FFB52D4146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3686" y="560614"/>
            <a:ext cx="4572000" cy="3429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BC2A53B-C4D8-4B02-9FFB-9205566C7886}"/>
              </a:ext>
            </a:extLst>
          </p:cNvPr>
          <p:cNvSpPr txBox="1"/>
          <p:nvPr/>
        </p:nvSpPr>
        <p:spPr>
          <a:xfrm>
            <a:off x="7173686" y="4833257"/>
            <a:ext cx="4414798" cy="369332"/>
          </a:xfrm>
          <a:prstGeom prst="rect">
            <a:avLst/>
          </a:prstGeom>
          <a:noFill/>
        </p:spPr>
        <p:txBody>
          <a:bodyPr wrap="none" rtlCol="0">
            <a:spAutoFit/>
          </a:bodyPr>
          <a:lstStyle/>
          <a:p>
            <a:r>
              <a:rPr lang="en-US" dirty="0"/>
              <a:t>Police officers use LIDAR to test speed of cars</a:t>
            </a:r>
          </a:p>
        </p:txBody>
      </p:sp>
    </p:spTree>
    <p:extLst>
      <p:ext uri="{BB962C8B-B14F-4D97-AF65-F5344CB8AC3E}">
        <p14:creationId xmlns:p14="http://schemas.microsoft.com/office/powerpoint/2010/main" val="41898532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1216</TotalTime>
  <Words>2249</Words>
  <Application>Microsoft Office PowerPoint</Application>
  <PresentationFormat>Widescreen</PresentationFormat>
  <Paragraphs>160</Paragraphs>
  <Slides>37</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37</vt:i4>
      </vt:variant>
    </vt:vector>
  </HeadingPairs>
  <TitlesOfParts>
    <vt:vector size="48" baseType="lpstr">
      <vt:lpstr>Arial Unicode MS</vt:lpstr>
      <vt:lpstr>Courier 10 Pitch</vt:lpstr>
      <vt:lpstr>Open Sans</vt:lpstr>
      <vt:lpstr>Roboto</vt:lpstr>
      <vt:lpstr>UniversLTPro-Condensed</vt:lpstr>
      <vt:lpstr>Arial</vt:lpstr>
      <vt:lpstr>Calibri</vt:lpstr>
      <vt:lpstr>Calibri Light</vt:lpstr>
      <vt:lpstr>Georgia</vt:lpstr>
      <vt:lpstr>Lato</vt:lpstr>
      <vt:lpstr>Office Theme</vt:lpstr>
      <vt:lpstr>CE 432 Robotics II Sensors/Transducers and Actuators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 Yiyan</dc:creator>
  <cp:lastModifiedBy>Li, Yiyan</cp:lastModifiedBy>
  <cp:revision>143</cp:revision>
  <dcterms:created xsi:type="dcterms:W3CDTF">2020-07-04T15:20:56Z</dcterms:created>
  <dcterms:modified xsi:type="dcterms:W3CDTF">2020-09-06T21:38:37Z</dcterms:modified>
</cp:coreProperties>
</file>