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4" r:id="rId2"/>
    <p:sldId id="265" r:id="rId3"/>
    <p:sldId id="256" r:id="rId4"/>
    <p:sldId id="257" r:id="rId5"/>
    <p:sldId id="258" r:id="rId6"/>
    <p:sldId id="291" r:id="rId7"/>
    <p:sldId id="260" r:id="rId8"/>
    <p:sldId id="298" r:id="rId9"/>
    <p:sldId id="311" r:id="rId10"/>
    <p:sldId id="303" r:id="rId11"/>
    <p:sldId id="304" r:id="rId12"/>
    <p:sldId id="305" r:id="rId13"/>
    <p:sldId id="306" r:id="rId14"/>
    <p:sldId id="307" r:id="rId15"/>
    <p:sldId id="299" r:id="rId16"/>
    <p:sldId id="300" r:id="rId17"/>
    <p:sldId id="301" r:id="rId18"/>
    <p:sldId id="302" r:id="rId19"/>
    <p:sldId id="295" r:id="rId20"/>
    <p:sldId id="294" r:id="rId21"/>
    <p:sldId id="296" r:id="rId22"/>
    <p:sldId id="297" r:id="rId23"/>
    <p:sldId id="259" r:id="rId24"/>
    <p:sldId id="261" r:id="rId25"/>
    <p:sldId id="263" r:id="rId26"/>
    <p:sldId id="308" r:id="rId27"/>
    <p:sldId id="309" r:id="rId28"/>
    <p:sldId id="266" r:id="rId29"/>
    <p:sldId id="270" r:id="rId30"/>
    <p:sldId id="310" r:id="rId31"/>
    <p:sldId id="267" r:id="rId32"/>
    <p:sldId id="268" r:id="rId33"/>
    <p:sldId id="271" r:id="rId34"/>
    <p:sldId id="272" r:id="rId35"/>
    <p:sldId id="273" r:id="rId3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9" d="100"/>
          <a:sy n="69" d="100"/>
        </p:scale>
        <p:origin x="380" y="4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6BEF83-3EF7-4276-B019-C7E5F0713E6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FF9F851-3A43-4F30-80A6-10C04BC106E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5FE2C6A-8CE5-4927-A94E-18615D2458FF}"/>
              </a:ext>
            </a:extLst>
          </p:cNvPr>
          <p:cNvSpPr>
            <a:spLocks noGrp="1"/>
          </p:cNvSpPr>
          <p:nvPr>
            <p:ph type="dt" sz="half" idx="10"/>
          </p:nvPr>
        </p:nvSpPr>
        <p:spPr/>
        <p:txBody>
          <a:bodyPr/>
          <a:lstStyle/>
          <a:p>
            <a:fld id="{09871F26-D2ED-4C40-8EA4-DF39DBAEF976}" type="datetimeFigureOut">
              <a:rPr lang="en-US" smtClean="0"/>
              <a:t>8/31/2020</a:t>
            </a:fld>
            <a:endParaRPr lang="en-US"/>
          </a:p>
        </p:txBody>
      </p:sp>
      <p:sp>
        <p:nvSpPr>
          <p:cNvPr id="5" name="Footer Placeholder 4">
            <a:extLst>
              <a:ext uri="{FF2B5EF4-FFF2-40B4-BE49-F238E27FC236}">
                <a16:creationId xmlns:a16="http://schemas.microsoft.com/office/drawing/2014/main" id="{2708501E-5695-4AE1-BA0B-B57C2B62151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F3B035F-D817-45E0-B36B-1FC9825FCCC5}"/>
              </a:ext>
            </a:extLst>
          </p:cNvPr>
          <p:cNvSpPr>
            <a:spLocks noGrp="1"/>
          </p:cNvSpPr>
          <p:nvPr>
            <p:ph type="sldNum" sz="quarter" idx="12"/>
          </p:nvPr>
        </p:nvSpPr>
        <p:spPr/>
        <p:txBody>
          <a:bodyPr/>
          <a:lstStyle/>
          <a:p>
            <a:fld id="{8FD835C2-D11B-4BBE-902B-7243B64B7C45}" type="slidenum">
              <a:rPr lang="en-US" smtClean="0"/>
              <a:t>‹#›</a:t>
            </a:fld>
            <a:endParaRPr lang="en-US"/>
          </a:p>
        </p:txBody>
      </p:sp>
    </p:spTree>
    <p:extLst>
      <p:ext uri="{BB962C8B-B14F-4D97-AF65-F5344CB8AC3E}">
        <p14:creationId xmlns:p14="http://schemas.microsoft.com/office/powerpoint/2010/main" val="353495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E5CBB6-98BC-42DA-90EA-EF0ECF54558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97174C1-E521-44EF-A21F-09DB1E2E0D3F}"/>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14ABB7F-244F-4A55-AE2E-5EDD2139DC7C}"/>
              </a:ext>
            </a:extLst>
          </p:cNvPr>
          <p:cNvSpPr>
            <a:spLocks noGrp="1"/>
          </p:cNvSpPr>
          <p:nvPr>
            <p:ph type="dt" sz="half" idx="10"/>
          </p:nvPr>
        </p:nvSpPr>
        <p:spPr/>
        <p:txBody>
          <a:bodyPr/>
          <a:lstStyle/>
          <a:p>
            <a:fld id="{09871F26-D2ED-4C40-8EA4-DF39DBAEF976}" type="datetimeFigureOut">
              <a:rPr lang="en-US" smtClean="0"/>
              <a:t>8/31/2020</a:t>
            </a:fld>
            <a:endParaRPr lang="en-US"/>
          </a:p>
        </p:txBody>
      </p:sp>
      <p:sp>
        <p:nvSpPr>
          <p:cNvPr id="5" name="Footer Placeholder 4">
            <a:extLst>
              <a:ext uri="{FF2B5EF4-FFF2-40B4-BE49-F238E27FC236}">
                <a16:creationId xmlns:a16="http://schemas.microsoft.com/office/drawing/2014/main" id="{4D6F80B6-BDD6-49DC-B331-22E41F9F05F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B040BD9-2E65-4FB5-AD31-76E770C67631}"/>
              </a:ext>
            </a:extLst>
          </p:cNvPr>
          <p:cNvSpPr>
            <a:spLocks noGrp="1"/>
          </p:cNvSpPr>
          <p:nvPr>
            <p:ph type="sldNum" sz="quarter" idx="12"/>
          </p:nvPr>
        </p:nvSpPr>
        <p:spPr/>
        <p:txBody>
          <a:bodyPr/>
          <a:lstStyle/>
          <a:p>
            <a:fld id="{8FD835C2-D11B-4BBE-902B-7243B64B7C45}" type="slidenum">
              <a:rPr lang="en-US" smtClean="0"/>
              <a:t>‹#›</a:t>
            </a:fld>
            <a:endParaRPr lang="en-US"/>
          </a:p>
        </p:txBody>
      </p:sp>
    </p:spTree>
    <p:extLst>
      <p:ext uri="{BB962C8B-B14F-4D97-AF65-F5344CB8AC3E}">
        <p14:creationId xmlns:p14="http://schemas.microsoft.com/office/powerpoint/2010/main" val="14259600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450420D-586F-4F68-BD96-75B521774AE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2A8CA83-3952-4248-B463-8E8C69833D12}"/>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4ABE802-1088-4B12-968F-B6DB01148A06}"/>
              </a:ext>
            </a:extLst>
          </p:cNvPr>
          <p:cNvSpPr>
            <a:spLocks noGrp="1"/>
          </p:cNvSpPr>
          <p:nvPr>
            <p:ph type="dt" sz="half" idx="10"/>
          </p:nvPr>
        </p:nvSpPr>
        <p:spPr/>
        <p:txBody>
          <a:bodyPr/>
          <a:lstStyle/>
          <a:p>
            <a:fld id="{09871F26-D2ED-4C40-8EA4-DF39DBAEF976}" type="datetimeFigureOut">
              <a:rPr lang="en-US" smtClean="0"/>
              <a:t>8/31/2020</a:t>
            </a:fld>
            <a:endParaRPr lang="en-US"/>
          </a:p>
        </p:txBody>
      </p:sp>
      <p:sp>
        <p:nvSpPr>
          <p:cNvPr id="5" name="Footer Placeholder 4">
            <a:extLst>
              <a:ext uri="{FF2B5EF4-FFF2-40B4-BE49-F238E27FC236}">
                <a16:creationId xmlns:a16="http://schemas.microsoft.com/office/drawing/2014/main" id="{9251D5DE-992F-40F3-95EF-4305B11EE63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26B30C1-936C-4EE8-A163-DEB71B83D8FD}"/>
              </a:ext>
            </a:extLst>
          </p:cNvPr>
          <p:cNvSpPr>
            <a:spLocks noGrp="1"/>
          </p:cNvSpPr>
          <p:nvPr>
            <p:ph type="sldNum" sz="quarter" idx="12"/>
          </p:nvPr>
        </p:nvSpPr>
        <p:spPr/>
        <p:txBody>
          <a:bodyPr/>
          <a:lstStyle/>
          <a:p>
            <a:fld id="{8FD835C2-D11B-4BBE-902B-7243B64B7C45}" type="slidenum">
              <a:rPr lang="en-US" smtClean="0"/>
              <a:t>‹#›</a:t>
            </a:fld>
            <a:endParaRPr lang="en-US"/>
          </a:p>
        </p:txBody>
      </p:sp>
    </p:spTree>
    <p:extLst>
      <p:ext uri="{BB962C8B-B14F-4D97-AF65-F5344CB8AC3E}">
        <p14:creationId xmlns:p14="http://schemas.microsoft.com/office/powerpoint/2010/main" val="37702225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5B14E7-142C-4715-B1E2-7214AF4526A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8D70D8A-EA81-47B9-A9FD-A64F78A8DEAE}"/>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FB8CF57-A2CA-4854-A8F4-4FF6A2DC0892}"/>
              </a:ext>
            </a:extLst>
          </p:cNvPr>
          <p:cNvSpPr>
            <a:spLocks noGrp="1"/>
          </p:cNvSpPr>
          <p:nvPr>
            <p:ph type="dt" sz="half" idx="10"/>
          </p:nvPr>
        </p:nvSpPr>
        <p:spPr/>
        <p:txBody>
          <a:bodyPr/>
          <a:lstStyle/>
          <a:p>
            <a:fld id="{09871F26-D2ED-4C40-8EA4-DF39DBAEF976}" type="datetimeFigureOut">
              <a:rPr lang="en-US" smtClean="0"/>
              <a:t>8/31/2020</a:t>
            </a:fld>
            <a:endParaRPr lang="en-US"/>
          </a:p>
        </p:txBody>
      </p:sp>
      <p:sp>
        <p:nvSpPr>
          <p:cNvPr id="5" name="Footer Placeholder 4">
            <a:extLst>
              <a:ext uri="{FF2B5EF4-FFF2-40B4-BE49-F238E27FC236}">
                <a16:creationId xmlns:a16="http://schemas.microsoft.com/office/drawing/2014/main" id="{E6C93D19-AE4D-48DA-A1AF-F673DFDDB8D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20755DE-23E2-42A3-9085-1D73D0E66D14}"/>
              </a:ext>
            </a:extLst>
          </p:cNvPr>
          <p:cNvSpPr>
            <a:spLocks noGrp="1"/>
          </p:cNvSpPr>
          <p:nvPr>
            <p:ph type="sldNum" sz="quarter" idx="12"/>
          </p:nvPr>
        </p:nvSpPr>
        <p:spPr/>
        <p:txBody>
          <a:bodyPr/>
          <a:lstStyle/>
          <a:p>
            <a:fld id="{8FD835C2-D11B-4BBE-902B-7243B64B7C45}" type="slidenum">
              <a:rPr lang="en-US" smtClean="0"/>
              <a:t>‹#›</a:t>
            </a:fld>
            <a:endParaRPr lang="en-US"/>
          </a:p>
        </p:txBody>
      </p:sp>
    </p:spTree>
    <p:extLst>
      <p:ext uri="{BB962C8B-B14F-4D97-AF65-F5344CB8AC3E}">
        <p14:creationId xmlns:p14="http://schemas.microsoft.com/office/powerpoint/2010/main" val="28670815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D59146-5280-4AB5-9659-5517A199C64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520C7D7-65E9-4996-BD9F-2C2C896F789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AA34B526-ED45-4E4C-ACE3-294B9AA11FB5}"/>
              </a:ext>
            </a:extLst>
          </p:cNvPr>
          <p:cNvSpPr>
            <a:spLocks noGrp="1"/>
          </p:cNvSpPr>
          <p:nvPr>
            <p:ph type="dt" sz="half" idx="10"/>
          </p:nvPr>
        </p:nvSpPr>
        <p:spPr/>
        <p:txBody>
          <a:bodyPr/>
          <a:lstStyle/>
          <a:p>
            <a:fld id="{09871F26-D2ED-4C40-8EA4-DF39DBAEF976}" type="datetimeFigureOut">
              <a:rPr lang="en-US" smtClean="0"/>
              <a:t>8/31/2020</a:t>
            </a:fld>
            <a:endParaRPr lang="en-US"/>
          </a:p>
        </p:txBody>
      </p:sp>
      <p:sp>
        <p:nvSpPr>
          <p:cNvPr id="5" name="Footer Placeholder 4">
            <a:extLst>
              <a:ext uri="{FF2B5EF4-FFF2-40B4-BE49-F238E27FC236}">
                <a16:creationId xmlns:a16="http://schemas.microsoft.com/office/drawing/2014/main" id="{7B9342F6-C478-4C90-955D-35EE46B2E79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EDCBE88-0030-43A8-8481-4C2BE29007F6}"/>
              </a:ext>
            </a:extLst>
          </p:cNvPr>
          <p:cNvSpPr>
            <a:spLocks noGrp="1"/>
          </p:cNvSpPr>
          <p:nvPr>
            <p:ph type="sldNum" sz="quarter" idx="12"/>
          </p:nvPr>
        </p:nvSpPr>
        <p:spPr/>
        <p:txBody>
          <a:bodyPr/>
          <a:lstStyle/>
          <a:p>
            <a:fld id="{8FD835C2-D11B-4BBE-902B-7243B64B7C45}" type="slidenum">
              <a:rPr lang="en-US" smtClean="0"/>
              <a:t>‹#›</a:t>
            </a:fld>
            <a:endParaRPr lang="en-US"/>
          </a:p>
        </p:txBody>
      </p:sp>
    </p:spTree>
    <p:extLst>
      <p:ext uri="{BB962C8B-B14F-4D97-AF65-F5344CB8AC3E}">
        <p14:creationId xmlns:p14="http://schemas.microsoft.com/office/powerpoint/2010/main" val="14662408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E26C21-DA3A-4718-B0EF-E0218F713D4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5FF1BD9-BA75-4069-B649-D427E84A8ABD}"/>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25DAD8A-07CE-4A50-AC85-7B590BE70D7E}"/>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AA7F6C7-EB5C-441C-9481-BF4D5B99D44C}"/>
              </a:ext>
            </a:extLst>
          </p:cNvPr>
          <p:cNvSpPr>
            <a:spLocks noGrp="1"/>
          </p:cNvSpPr>
          <p:nvPr>
            <p:ph type="dt" sz="half" idx="10"/>
          </p:nvPr>
        </p:nvSpPr>
        <p:spPr/>
        <p:txBody>
          <a:bodyPr/>
          <a:lstStyle/>
          <a:p>
            <a:fld id="{09871F26-D2ED-4C40-8EA4-DF39DBAEF976}" type="datetimeFigureOut">
              <a:rPr lang="en-US" smtClean="0"/>
              <a:t>8/31/2020</a:t>
            </a:fld>
            <a:endParaRPr lang="en-US"/>
          </a:p>
        </p:txBody>
      </p:sp>
      <p:sp>
        <p:nvSpPr>
          <p:cNvPr id="6" name="Footer Placeholder 5">
            <a:extLst>
              <a:ext uri="{FF2B5EF4-FFF2-40B4-BE49-F238E27FC236}">
                <a16:creationId xmlns:a16="http://schemas.microsoft.com/office/drawing/2014/main" id="{7A005FFF-805B-4806-84B8-078CDAD1715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0C8E2B8-2E14-4C89-9D50-53575710A8C3}"/>
              </a:ext>
            </a:extLst>
          </p:cNvPr>
          <p:cNvSpPr>
            <a:spLocks noGrp="1"/>
          </p:cNvSpPr>
          <p:nvPr>
            <p:ph type="sldNum" sz="quarter" idx="12"/>
          </p:nvPr>
        </p:nvSpPr>
        <p:spPr/>
        <p:txBody>
          <a:bodyPr/>
          <a:lstStyle/>
          <a:p>
            <a:fld id="{8FD835C2-D11B-4BBE-902B-7243B64B7C45}" type="slidenum">
              <a:rPr lang="en-US" smtClean="0"/>
              <a:t>‹#›</a:t>
            </a:fld>
            <a:endParaRPr lang="en-US"/>
          </a:p>
        </p:txBody>
      </p:sp>
    </p:spTree>
    <p:extLst>
      <p:ext uri="{BB962C8B-B14F-4D97-AF65-F5344CB8AC3E}">
        <p14:creationId xmlns:p14="http://schemas.microsoft.com/office/powerpoint/2010/main" val="19365351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E0E2DD-6F21-4113-85BB-014E8E681D6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4EA197D-17F6-4C5B-BF2E-91F6047E2E5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2135DA69-B1B9-4CFB-801E-4446F70F85E0}"/>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76ACD50-2E70-4A1B-A164-F4C3B1D0CDA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77C94CAC-1EF5-4201-A1C3-00AD255D8DC7}"/>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FDD412A-F091-4498-A0A3-91655B218D9F}"/>
              </a:ext>
            </a:extLst>
          </p:cNvPr>
          <p:cNvSpPr>
            <a:spLocks noGrp="1"/>
          </p:cNvSpPr>
          <p:nvPr>
            <p:ph type="dt" sz="half" idx="10"/>
          </p:nvPr>
        </p:nvSpPr>
        <p:spPr/>
        <p:txBody>
          <a:bodyPr/>
          <a:lstStyle/>
          <a:p>
            <a:fld id="{09871F26-D2ED-4C40-8EA4-DF39DBAEF976}" type="datetimeFigureOut">
              <a:rPr lang="en-US" smtClean="0"/>
              <a:t>8/31/2020</a:t>
            </a:fld>
            <a:endParaRPr lang="en-US"/>
          </a:p>
        </p:txBody>
      </p:sp>
      <p:sp>
        <p:nvSpPr>
          <p:cNvPr id="8" name="Footer Placeholder 7">
            <a:extLst>
              <a:ext uri="{FF2B5EF4-FFF2-40B4-BE49-F238E27FC236}">
                <a16:creationId xmlns:a16="http://schemas.microsoft.com/office/drawing/2014/main" id="{FCA917E3-5F7A-4515-B416-DBBA04FD0CD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C9A6BBB-11B3-4ED5-BD3A-C3FFA4BDF83D}"/>
              </a:ext>
            </a:extLst>
          </p:cNvPr>
          <p:cNvSpPr>
            <a:spLocks noGrp="1"/>
          </p:cNvSpPr>
          <p:nvPr>
            <p:ph type="sldNum" sz="quarter" idx="12"/>
          </p:nvPr>
        </p:nvSpPr>
        <p:spPr/>
        <p:txBody>
          <a:bodyPr/>
          <a:lstStyle/>
          <a:p>
            <a:fld id="{8FD835C2-D11B-4BBE-902B-7243B64B7C45}" type="slidenum">
              <a:rPr lang="en-US" smtClean="0"/>
              <a:t>‹#›</a:t>
            </a:fld>
            <a:endParaRPr lang="en-US"/>
          </a:p>
        </p:txBody>
      </p:sp>
    </p:spTree>
    <p:extLst>
      <p:ext uri="{BB962C8B-B14F-4D97-AF65-F5344CB8AC3E}">
        <p14:creationId xmlns:p14="http://schemas.microsoft.com/office/powerpoint/2010/main" val="26239590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C8173C-4588-405E-B63B-CA9CC7C11B9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D9D7A23-DFD8-4F90-8CF4-5ACC4377F952}"/>
              </a:ext>
            </a:extLst>
          </p:cNvPr>
          <p:cNvSpPr>
            <a:spLocks noGrp="1"/>
          </p:cNvSpPr>
          <p:nvPr>
            <p:ph type="dt" sz="half" idx="10"/>
          </p:nvPr>
        </p:nvSpPr>
        <p:spPr/>
        <p:txBody>
          <a:bodyPr/>
          <a:lstStyle/>
          <a:p>
            <a:fld id="{09871F26-D2ED-4C40-8EA4-DF39DBAEF976}" type="datetimeFigureOut">
              <a:rPr lang="en-US" smtClean="0"/>
              <a:t>8/31/2020</a:t>
            </a:fld>
            <a:endParaRPr lang="en-US"/>
          </a:p>
        </p:txBody>
      </p:sp>
      <p:sp>
        <p:nvSpPr>
          <p:cNvPr id="4" name="Footer Placeholder 3">
            <a:extLst>
              <a:ext uri="{FF2B5EF4-FFF2-40B4-BE49-F238E27FC236}">
                <a16:creationId xmlns:a16="http://schemas.microsoft.com/office/drawing/2014/main" id="{BFC488F6-8D3B-47C0-B800-B39DB8FE81B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9AB44E5-5BE7-48BF-A8EB-BDC84B52FCE7}"/>
              </a:ext>
            </a:extLst>
          </p:cNvPr>
          <p:cNvSpPr>
            <a:spLocks noGrp="1"/>
          </p:cNvSpPr>
          <p:nvPr>
            <p:ph type="sldNum" sz="quarter" idx="12"/>
          </p:nvPr>
        </p:nvSpPr>
        <p:spPr/>
        <p:txBody>
          <a:bodyPr/>
          <a:lstStyle/>
          <a:p>
            <a:fld id="{8FD835C2-D11B-4BBE-902B-7243B64B7C45}" type="slidenum">
              <a:rPr lang="en-US" smtClean="0"/>
              <a:t>‹#›</a:t>
            </a:fld>
            <a:endParaRPr lang="en-US"/>
          </a:p>
        </p:txBody>
      </p:sp>
    </p:spTree>
    <p:extLst>
      <p:ext uri="{BB962C8B-B14F-4D97-AF65-F5344CB8AC3E}">
        <p14:creationId xmlns:p14="http://schemas.microsoft.com/office/powerpoint/2010/main" val="15166584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BF4BF45-8AA8-4567-80A4-317DC904F801}"/>
              </a:ext>
            </a:extLst>
          </p:cNvPr>
          <p:cNvSpPr>
            <a:spLocks noGrp="1"/>
          </p:cNvSpPr>
          <p:nvPr>
            <p:ph type="dt" sz="half" idx="10"/>
          </p:nvPr>
        </p:nvSpPr>
        <p:spPr/>
        <p:txBody>
          <a:bodyPr/>
          <a:lstStyle/>
          <a:p>
            <a:fld id="{09871F26-D2ED-4C40-8EA4-DF39DBAEF976}" type="datetimeFigureOut">
              <a:rPr lang="en-US" smtClean="0"/>
              <a:t>8/31/2020</a:t>
            </a:fld>
            <a:endParaRPr lang="en-US"/>
          </a:p>
        </p:txBody>
      </p:sp>
      <p:sp>
        <p:nvSpPr>
          <p:cNvPr id="3" name="Footer Placeholder 2">
            <a:extLst>
              <a:ext uri="{FF2B5EF4-FFF2-40B4-BE49-F238E27FC236}">
                <a16:creationId xmlns:a16="http://schemas.microsoft.com/office/drawing/2014/main" id="{021430AC-6E9C-4643-B398-0742A693148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B187924-202C-4EC5-8DF0-E8B009D3FC3A}"/>
              </a:ext>
            </a:extLst>
          </p:cNvPr>
          <p:cNvSpPr>
            <a:spLocks noGrp="1"/>
          </p:cNvSpPr>
          <p:nvPr>
            <p:ph type="sldNum" sz="quarter" idx="12"/>
          </p:nvPr>
        </p:nvSpPr>
        <p:spPr/>
        <p:txBody>
          <a:bodyPr/>
          <a:lstStyle/>
          <a:p>
            <a:fld id="{8FD835C2-D11B-4BBE-902B-7243B64B7C45}" type="slidenum">
              <a:rPr lang="en-US" smtClean="0"/>
              <a:t>‹#›</a:t>
            </a:fld>
            <a:endParaRPr lang="en-US"/>
          </a:p>
        </p:txBody>
      </p:sp>
    </p:spTree>
    <p:extLst>
      <p:ext uri="{BB962C8B-B14F-4D97-AF65-F5344CB8AC3E}">
        <p14:creationId xmlns:p14="http://schemas.microsoft.com/office/powerpoint/2010/main" val="804488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48BC9B-5263-4C70-8FEA-7AA0628CFA6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CC7756C-A1A4-47AE-B919-2E868198062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7804BB6-A7AF-49F3-A672-BE09483F438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104C14BC-DA90-43F0-942A-3B41282DADB5}"/>
              </a:ext>
            </a:extLst>
          </p:cNvPr>
          <p:cNvSpPr>
            <a:spLocks noGrp="1"/>
          </p:cNvSpPr>
          <p:nvPr>
            <p:ph type="dt" sz="half" idx="10"/>
          </p:nvPr>
        </p:nvSpPr>
        <p:spPr/>
        <p:txBody>
          <a:bodyPr/>
          <a:lstStyle/>
          <a:p>
            <a:fld id="{09871F26-D2ED-4C40-8EA4-DF39DBAEF976}" type="datetimeFigureOut">
              <a:rPr lang="en-US" smtClean="0"/>
              <a:t>8/31/2020</a:t>
            </a:fld>
            <a:endParaRPr lang="en-US"/>
          </a:p>
        </p:txBody>
      </p:sp>
      <p:sp>
        <p:nvSpPr>
          <p:cNvPr id="6" name="Footer Placeholder 5">
            <a:extLst>
              <a:ext uri="{FF2B5EF4-FFF2-40B4-BE49-F238E27FC236}">
                <a16:creationId xmlns:a16="http://schemas.microsoft.com/office/drawing/2014/main" id="{0D570E5F-C2C1-42C1-8624-3C35E055163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2622310-5DFE-4799-A82E-4BE1E457F2D1}"/>
              </a:ext>
            </a:extLst>
          </p:cNvPr>
          <p:cNvSpPr>
            <a:spLocks noGrp="1"/>
          </p:cNvSpPr>
          <p:nvPr>
            <p:ph type="sldNum" sz="quarter" idx="12"/>
          </p:nvPr>
        </p:nvSpPr>
        <p:spPr/>
        <p:txBody>
          <a:bodyPr/>
          <a:lstStyle/>
          <a:p>
            <a:fld id="{8FD835C2-D11B-4BBE-902B-7243B64B7C45}" type="slidenum">
              <a:rPr lang="en-US" smtClean="0"/>
              <a:t>‹#›</a:t>
            </a:fld>
            <a:endParaRPr lang="en-US"/>
          </a:p>
        </p:txBody>
      </p:sp>
    </p:spTree>
    <p:extLst>
      <p:ext uri="{BB962C8B-B14F-4D97-AF65-F5344CB8AC3E}">
        <p14:creationId xmlns:p14="http://schemas.microsoft.com/office/powerpoint/2010/main" val="9548781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479F30-3C73-46DA-8B8E-C02C77EA83D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C6CDDEC-5EE7-429C-BE12-CA2B25955C2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50A3D1F-AB83-4224-B250-5264C4864A8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AFF6A48B-A2ED-49AC-B731-375123246CA3}"/>
              </a:ext>
            </a:extLst>
          </p:cNvPr>
          <p:cNvSpPr>
            <a:spLocks noGrp="1"/>
          </p:cNvSpPr>
          <p:nvPr>
            <p:ph type="dt" sz="half" idx="10"/>
          </p:nvPr>
        </p:nvSpPr>
        <p:spPr/>
        <p:txBody>
          <a:bodyPr/>
          <a:lstStyle/>
          <a:p>
            <a:fld id="{09871F26-D2ED-4C40-8EA4-DF39DBAEF976}" type="datetimeFigureOut">
              <a:rPr lang="en-US" smtClean="0"/>
              <a:t>8/31/2020</a:t>
            </a:fld>
            <a:endParaRPr lang="en-US"/>
          </a:p>
        </p:txBody>
      </p:sp>
      <p:sp>
        <p:nvSpPr>
          <p:cNvPr id="6" name="Footer Placeholder 5">
            <a:extLst>
              <a:ext uri="{FF2B5EF4-FFF2-40B4-BE49-F238E27FC236}">
                <a16:creationId xmlns:a16="http://schemas.microsoft.com/office/drawing/2014/main" id="{75C79600-B950-44AF-A47E-B5607DF39DA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9950AD0-5097-422A-A59C-277AFBE935F3}"/>
              </a:ext>
            </a:extLst>
          </p:cNvPr>
          <p:cNvSpPr>
            <a:spLocks noGrp="1"/>
          </p:cNvSpPr>
          <p:nvPr>
            <p:ph type="sldNum" sz="quarter" idx="12"/>
          </p:nvPr>
        </p:nvSpPr>
        <p:spPr/>
        <p:txBody>
          <a:bodyPr/>
          <a:lstStyle/>
          <a:p>
            <a:fld id="{8FD835C2-D11B-4BBE-902B-7243B64B7C45}" type="slidenum">
              <a:rPr lang="en-US" smtClean="0"/>
              <a:t>‹#›</a:t>
            </a:fld>
            <a:endParaRPr lang="en-US"/>
          </a:p>
        </p:txBody>
      </p:sp>
    </p:spTree>
    <p:extLst>
      <p:ext uri="{BB962C8B-B14F-4D97-AF65-F5344CB8AC3E}">
        <p14:creationId xmlns:p14="http://schemas.microsoft.com/office/powerpoint/2010/main" val="12049410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942D3B1-BDA1-4730-AE3E-78A13F1A426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F92159F-41FA-4BA2-85E5-91AB8254EC5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D34DBAF-C7AA-4627-A85D-21EF2A72463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871F26-D2ED-4C40-8EA4-DF39DBAEF976}" type="datetimeFigureOut">
              <a:rPr lang="en-US" smtClean="0"/>
              <a:t>8/31/2020</a:t>
            </a:fld>
            <a:endParaRPr lang="en-US"/>
          </a:p>
        </p:txBody>
      </p:sp>
      <p:sp>
        <p:nvSpPr>
          <p:cNvPr id="5" name="Footer Placeholder 4">
            <a:extLst>
              <a:ext uri="{FF2B5EF4-FFF2-40B4-BE49-F238E27FC236}">
                <a16:creationId xmlns:a16="http://schemas.microsoft.com/office/drawing/2014/main" id="{81F33A48-4B20-4014-9A0B-7EC4E5AB20F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7A6CE25-017C-43D9-B469-0ECAB7648CF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FD835C2-D11B-4BBE-902B-7243B64B7C45}" type="slidenum">
              <a:rPr lang="en-US" smtClean="0"/>
              <a:t>‹#›</a:t>
            </a:fld>
            <a:endParaRPr lang="en-US"/>
          </a:p>
        </p:txBody>
      </p:sp>
    </p:spTree>
    <p:extLst>
      <p:ext uri="{BB962C8B-B14F-4D97-AF65-F5344CB8AC3E}">
        <p14:creationId xmlns:p14="http://schemas.microsoft.com/office/powerpoint/2010/main" val="18307056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hyperlink" Target="https://www.sparkfun.com/products/13879?_ga=2.11294516.1032769351.1561666174-261824161.1560885208"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4.gi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 Id="rId5" Type="http://schemas.openxmlformats.org/officeDocument/2006/relationships/image" Target="../media/image38.png"/><Relationship Id="rId4" Type="http://schemas.openxmlformats.org/officeDocument/2006/relationships/image" Target="../media/image37.png"/></Relationships>
</file>

<file path=ppt/slides/_rels/slide31.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jpe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F80F2A-5FFB-4CB9-9437-AEA648C10369}"/>
              </a:ext>
            </a:extLst>
          </p:cNvPr>
          <p:cNvSpPr>
            <a:spLocks noGrp="1"/>
          </p:cNvSpPr>
          <p:nvPr>
            <p:ph type="title"/>
          </p:nvPr>
        </p:nvSpPr>
        <p:spPr>
          <a:xfrm>
            <a:off x="838200" y="1089025"/>
            <a:ext cx="10515600" cy="1325563"/>
          </a:xfrm>
        </p:spPr>
        <p:txBody>
          <a:bodyPr/>
          <a:lstStyle/>
          <a:p>
            <a:pPr algn="ctr"/>
            <a:r>
              <a:rPr lang="en-US" b="1" dirty="0"/>
              <a:t>CE 432 Robotics II</a:t>
            </a:r>
            <a:br>
              <a:rPr lang="en-US" dirty="0"/>
            </a:br>
            <a:r>
              <a:rPr lang="en-US" sz="3200" dirty="0"/>
              <a:t>Sensors/Transducers and Actuators</a:t>
            </a:r>
            <a:endParaRPr lang="en-US" dirty="0"/>
          </a:p>
        </p:txBody>
      </p:sp>
      <p:sp>
        <p:nvSpPr>
          <p:cNvPr id="3" name="Content Placeholder 2">
            <a:extLst>
              <a:ext uri="{FF2B5EF4-FFF2-40B4-BE49-F238E27FC236}">
                <a16:creationId xmlns:a16="http://schemas.microsoft.com/office/drawing/2014/main" id="{9B03C42B-F862-43AC-8650-DDEB6D4CC87D}"/>
              </a:ext>
            </a:extLst>
          </p:cNvPr>
          <p:cNvSpPr>
            <a:spLocks noGrp="1"/>
          </p:cNvSpPr>
          <p:nvPr>
            <p:ph idx="1"/>
          </p:nvPr>
        </p:nvSpPr>
        <p:spPr>
          <a:xfrm>
            <a:off x="838200" y="3756025"/>
            <a:ext cx="10515600" cy="1768475"/>
          </a:xfrm>
        </p:spPr>
        <p:txBody>
          <a:bodyPr/>
          <a:lstStyle/>
          <a:p>
            <a:pPr marL="0" indent="0" algn="ctr">
              <a:buNone/>
            </a:pPr>
            <a:r>
              <a:rPr lang="en-US" dirty="0"/>
              <a:t>Yiyan Li</a:t>
            </a:r>
          </a:p>
          <a:p>
            <a:pPr marL="0" indent="0" algn="ctr">
              <a:buNone/>
            </a:pPr>
            <a:r>
              <a:rPr lang="en-US" dirty="0"/>
              <a:t>Computer Engineering</a:t>
            </a:r>
          </a:p>
          <a:p>
            <a:pPr marL="0" indent="0" algn="ctr">
              <a:buNone/>
            </a:pPr>
            <a:r>
              <a:rPr lang="en-US" dirty="0"/>
              <a:t>Fort Lewis College</a:t>
            </a:r>
          </a:p>
        </p:txBody>
      </p:sp>
    </p:spTree>
    <p:extLst>
      <p:ext uri="{BB962C8B-B14F-4D97-AF65-F5344CB8AC3E}">
        <p14:creationId xmlns:p14="http://schemas.microsoft.com/office/powerpoint/2010/main" val="32849606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2B46B69-35EE-4F14-BF64-709E3FD1C386}"/>
              </a:ext>
            </a:extLst>
          </p:cNvPr>
          <p:cNvSpPr txBox="1"/>
          <p:nvPr/>
        </p:nvSpPr>
        <p:spPr>
          <a:xfrm>
            <a:off x="508000" y="295563"/>
            <a:ext cx="3609258" cy="523220"/>
          </a:xfrm>
          <a:prstGeom prst="rect">
            <a:avLst/>
          </a:prstGeom>
          <a:noFill/>
        </p:spPr>
        <p:txBody>
          <a:bodyPr wrap="none" rtlCol="0">
            <a:spAutoFit/>
          </a:bodyPr>
          <a:lstStyle/>
          <a:p>
            <a:r>
              <a:rPr lang="en-US" sz="2800" dirty="0"/>
              <a:t>The Wheatstone Bridge</a:t>
            </a:r>
          </a:p>
        </p:txBody>
      </p:sp>
      <p:pic>
        <p:nvPicPr>
          <p:cNvPr id="6" name="Picture 5">
            <a:extLst>
              <a:ext uri="{FF2B5EF4-FFF2-40B4-BE49-F238E27FC236}">
                <a16:creationId xmlns:a16="http://schemas.microsoft.com/office/drawing/2014/main" id="{48031C4D-DF24-47C3-B24C-4E83AEA08002}"/>
              </a:ext>
            </a:extLst>
          </p:cNvPr>
          <p:cNvPicPr>
            <a:picLocks noChangeAspect="1"/>
          </p:cNvPicPr>
          <p:nvPr/>
        </p:nvPicPr>
        <p:blipFill>
          <a:blip r:embed="rId2"/>
          <a:stretch>
            <a:fillRect/>
          </a:stretch>
        </p:blipFill>
        <p:spPr>
          <a:xfrm>
            <a:off x="508000" y="1870982"/>
            <a:ext cx="4886325" cy="3486150"/>
          </a:xfrm>
          <a:prstGeom prst="rect">
            <a:avLst/>
          </a:prstGeom>
        </p:spPr>
      </p:pic>
      <p:pic>
        <p:nvPicPr>
          <p:cNvPr id="7" name="Picture 6">
            <a:extLst>
              <a:ext uri="{FF2B5EF4-FFF2-40B4-BE49-F238E27FC236}">
                <a16:creationId xmlns:a16="http://schemas.microsoft.com/office/drawing/2014/main" id="{49E1F020-DCE2-4EE1-9313-C22AB45AE514}"/>
              </a:ext>
            </a:extLst>
          </p:cNvPr>
          <p:cNvPicPr>
            <a:picLocks noChangeAspect="1"/>
          </p:cNvPicPr>
          <p:nvPr/>
        </p:nvPicPr>
        <p:blipFill>
          <a:blip r:embed="rId3"/>
          <a:stretch>
            <a:fillRect/>
          </a:stretch>
        </p:blipFill>
        <p:spPr>
          <a:xfrm>
            <a:off x="6428013" y="1457324"/>
            <a:ext cx="4886324" cy="4432594"/>
          </a:xfrm>
          <a:prstGeom prst="rect">
            <a:avLst/>
          </a:prstGeom>
        </p:spPr>
      </p:pic>
    </p:spTree>
    <p:extLst>
      <p:ext uri="{BB962C8B-B14F-4D97-AF65-F5344CB8AC3E}">
        <p14:creationId xmlns:p14="http://schemas.microsoft.com/office/powerpoint/2010/main" val="18286150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2B46B69-35EE-4F14-BF64-709E3FD1C386}"/>
              </a:ext>
            </a:extLst>
          </p:cNvPr>
          <p:cNvSpPr txBox="1"/>
          <p:nvPr/>
        </p:nvSpPr>
        <p:spPr>
          <a:xfrm>
            <a:off x="508000" y="295563"/>
            <a:ext cx="3609258" cy="523220"/>
          </a:xfrm>
          <a:prstGeom prst="rect">
            <a:avLst/>
          </a:prstGeom>
          <a:noFill/>
        </p:spPr>
        <p:txBody>
          <a:bodyPr wrap="none" rtlCol="0">
            <a:spAutoFit/>
          </a:bodyPr>
          <a:lstStyle/>
          <a:p>
            <a:r>
              <a:rPr lang="en-US" sz="2800" dirty="0"/>
              <a:t>The Wheatstone Bridge</a:t>
            </a:r>
          </a:p>
        </p:txBody>
      </p:sp>
      <p:pic>
        <p:nvPicPr>
          <p:cNvPr id="6" name="Picture 5">
            <a:extLst>
              <a:ext uri="{FF2B5EF4-FFF2-40B4-BE49-F238E27FC236}">
                <a16:creationId xmlns:a16="http://schemas.microsoft.com/office/drawing/2014/main" id="{48031C4D-DF24-47C3-B24C-4E83AEA08002}"/>
              </a:ext>
            </a:extLst>
          </p:cNvPr>
          <p:cNvPicPr>
            <a:picLocks noChangeAspect="1"/>
          </p:cNvPicPr>
          <p:nvPr/>
        </p:nvPicPr>
        <p:blipFill>
          <a:blip r:embed="rId2"/>
          <a:stretch>
            <a:fillRect/>
          </a:stretch>
        </p:blipFill>
        <p:spPr>
          <a:xfrm>
            <a:off x="508000" y="1870982"/>
            <a:ext cx="4886325" cy="3486150"/>
          </a:xfrm>
          <a:prstGeom prst="rect">
            <a:avLst/>
          </a:prstGeom>
        </p:spPr>
      </p:pic>
      <p:pic>
        <p:nvPicPr>
          <p:cNvPr id="7" name="Picture 6">
            <a:extLst>
              <a:ext uri="{FF2B5EF4-FFF2-40B4-BE49-F238E27FC236}">
                <a16:creationId xmlns:a16="http://schemas.microsoft.com/office/drawing/2014/main" id="{49E1F020-DCE2-4EE1-9313-C22AB45AE514}"/>
              </a:ext>
            </a:extLst>
          </p:cNvPr>
          <p:cNvPicPr>
            <a:picLocks noChangeAspect="1"/>
          </p:cNvPicPr>
          <p:nvPr/>
        </p:nvPicPr>
        <p:blipFill>
          <a:blip r:embed="rId3"/>
          <a:stretch>
            <a:fillRect/>
          </a:stretch>
        </p:blipFill>
        <p:spPr>
          <a:xfrm>
            <a:off x="6455722" y="557173"/>
            <a:ext cx="4886324" cy="4432594"/>
          </a:xfrm>
          <a:prstGeom prst="rect">
            <a:avLst/>
          </a:prstGeom>
        </p:spPr>
      </p:pic>
      <p:sp>
        <p:nvSpPr>
          <p:cNvPr id="2" name="TextBox 1">
            <a:extLst>
              <a:ext uri="{FF2B5EF4-FFF2-40B4-BE49-F238E27FC236}">
                <a16:creationId xmlns:a16="http://schemas.microsoft.com/office/drawing/2014/main" id="{D6B9C5CF-A190-4682-BDF9-7CD401EEC6FE}"/>
              </a:ext>
            </a:extLst>
          </p:cNvPr>
          <p:cNvSpPr txBox="1"/>
          <p:nvPr/>
        </p:nvSpPr>
        <p:spPr>
          <a:xfrm>
            <a:off x="6797677" y="5292477"/>
            <a:ext cx="4735848" cy="461665"/>
          </a:xfrm>
          <a:prstGeom prst="rect">
            <a:avLst/>
          </a:prstGeom>
          <a:noFill/>
        </p:spPr>
        <p:txBody>
          <a:bodyPr wrap="none" rtlCol="0">
            <a:spAutoFit/>
          </a:bodyPr>
          <a:lstStyle/>
          <a:p>
            <a:r>
              <a:rPr lang="en-US" sz="2400" dirty="0"/>
              <a:t>VC – VD = 0 V, the bridge is balanced</a:t>
            </a:r>
          </a:p>
        </p:txBody>
      </p:sp>
    </p:spTree>
    <p:extLst>
      <p:ext uri="{BB962C8B-B14F-4D97-AF65-F5344CB8AC3E}">
        <p14:creationId xmlns:p14="http://schemas.microsoft.com/office/powerpoint/2010/main" val="12122847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2B46B69-35EE-4F14-BF64-709E3FD1C386}"/>
              </a:ext>
            </a:extLst>
          </p:cNvPr>
          <p:cNvSpPr txBox="1"/>
          <p:nvPr/>
        </p:nvSpPr>
        <p:spPr>
          <a:xfrm>
            <a:off x="508000" y="295563"/>
            <a:ext cx="3609258" cy="523220"/>
          </a:xfrm>
          <a:prstGeom prst="rect">
            <a:avLst/>
          </a:prstGeom>
          <a:noFill/>
        </p:spPr>
        <p:txBody>
          <a:bodyPr wrap="none" rtlCol="0">
            <a:spAutoFit/>
          </a:bodyPr>
          <a:lstStyle/>
          <a:p>
            <a:r>
              <a:rPr lang="en-US" sz="2800" dirty="0"/>
              <a:t>The Wheatstone Bridge</a:t>
            </a:r>
          </a:p>
        </p:txBody>
      </p:sp>
      <p:pic>
        <p:nvPicPr>
          <p:cNvPr id="3" name="Picture 2">
            <a:extLst>
              <a:ext uri="{FF2B5EF4-FFF2-40B4-BE49-F238E27FC236}">
                <a16:creationId xmlns:a16="http://schemas.microsoft.com/office/drawing/2014/main" id="{56C977E6-9E88-45EB-943D-5EAE2774ED4D}"/>
              </a:ext>
            </a:extLst>
          </p:cNvPr>
          <p:cNvPicPr>
            <a:picLocks noChangeAspect="1"/>
          </p:cNvPicPr>
          <p:nvPr/>
        </p:nvPicPr>
        <p:blipFill>
          <a:blip r:embed="rId2"/>
          <a:stretch>
            <a:fillRect/>
          </a:stretch>
        </p:blipFill>
        <p:spPr>
          <a:xfrm>
            <a:off x="374876" y="1479095"/>
            <a:ext cx="6445350" cy="4649561"/>
          </a:xfrm>
          <a:prstGeom prst="rect">
            <a:avLst/>
          </a:prstGeom>
        </p:spPr>
      </p:pic>
      <p:pic>
        <p:nvPicPr>
          <p:cNvPr id="5" name="Picture 4">
            <a:extLst>
              <a:ext uri="{FF2B5EF4-FFF2-40B4-BE49-F238E27FC236}">
                <a16:creationId xmlns:a16="http://schemas.microsoft.com/office/drawing/2014/main" id="{8657A05F-4D48-4D3B-A2E4-D201D9E9E515}"/>
              </a:ext>
            </a:extLst>
          </p:cNvPr>
          <p:cNvPicPr>
            <a:picLocks noChangeAspect="1"/>
          </p:cNvPicPr>
          <p:nvPr/>
        </p:nvPicPr>
        <p:blipFill>
          <a:blip r:embed="rId3"/>
          <a:stretch>
            <a:fillRect/>
          </a:stretch>
        </p:blipFill>
        <p:spPr>
          <a:xfrm>
            <a:off x="7036254" y="1599520"/>
            <a:ext cx="4476750" cy="1133475"/>
          </a:xfrm>
          <a:prstGeom prst="rect">
            <a:avLst/>
          </a:prstGeom>
        </p:spPr>
      </p:pic>
      <p:sp>
        <p:nvSpPr>
          <p:cNvPr id="8" name="TextBox 7">
            <a:extLst>
              <a:ext uri="{FF2B5EF4-FFF2-40B4-BE49-F238E27FC236}">
                <a16:creationId xmlns:a16="http://schemas.microsoft.com/office/drawing/2014/main" id="{EAED5707-066E-4AF9-9184-E7B7A21188F0}"/>
              </a:ext>
            </a:extLst>
          </p:cNvPr>
          <p:cNvSpPr txBox="1"/>
          <p:nvPr/>
        </p:nvSpPr>
        <p:spPr>
          <a:xfrm>
            <a:off x="7260771" y="3143795"/>
            <a:ext cx="4556353" cy="954107"/>
          </a:xfrm>
          <a:prstGeom prst="rect">
            <a:avLst/>
          </a:prstGeom>
          <a:noFill/>
        </p:spPr>
        <p:txBody>
          <a:bodyPr wrap="square" rtlCol="0">
            <a:spAutoFit/>
          </a:bodyPr>
          <a:lstStyle/>
          <a:p>
            <a:r>
              <a:rPr lang="en-US" sz="2800" dirty="0"/>
              <a:t>R1, R2, and R3 are known, so you can calculate for Rx. </a:t>
            </a:r>
          </a:p>
        </p:txBody>
      </p:sp>
    </p:spTree>
    <p:extLst>
      <p:ext uri="{BB962C8B-B14F-4D97-AF65-F5344CB8AC3E}">
        <p14:creationId xmlns:p14="http://schemas.microsoft.com/office/powerpoint/2010/main" val="21744071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2B46B69-35EE-4F14-BF64-709E3FD1C386}"/>
              </a:ext>
            </a:extLst>
          </p:cNvPr>
          <p:cNvSpPr txBox="1"/>
          <p:nvPr/>
        </p:nvSpPr>
        <p:spPr>
          <a:xfrm>
            <a:off x="508000" y="295563"/>
            <a:ext cx="3609258" cy="523220"/>
          </a:xfrm>
          <a:prstGeom prst="rect">
            <a:avLst/>
          </a:prstGeom>
          <a:noFill/>
        </p:spPr>
        <p:txBody>
          <a:bodyPr wrap="none" rtlCol="0">
            <a:spAutoFit/>
          </a:bodyPr>
          <a:lstStyle/>
          <a:p>
            <a:r>
              <a:rPr lang="en-US" sz="2800" dirty="0"/>
              <a:t>The Wheatstone Bridge</a:t>
            </a:r>
          </a:p>
        </p:txBody>
      </p:sp>
      <p:pic>
        <p:nvPicPr>
          <p:cNvPr id="2" name="Picture 1">
            <a:extLst>
              <a:ext uri="{FF2B5EF4-FFF2-40B4-BE49-F238E27FC236}">
                <a16:creationId xmlns:a16="http://schemas.microsoft.com/office/drawing/2014/main" id="{955DE8E0-808A-472A-9C09-0128B28A4CB1}"/>
              </a:ext>
            </a:extLst>
          </p:cNvPr>
          <p:cNvPicPr>
            <a:picLocks noChangeAspect="1"/>
          </p:cNvPicPr>
          <p:nvPr/>
        </p:nvPicPr>
        <p:blipFill>
          <a:blip r:embed="rId2"/>
          <a:stretch>
            <a:fillRect/>
          </a:stretch>
        </p:blipFill>
        <p:spPr>
          <a:xfrm>
            <a:off x="266019" y="1546527"/>
            <a:ext cx="6613753" cy="3764945"/>
          </a:xfrm>
          <a:prstGeom prst="rect">
            <a:avLst/>
          </a:prstGeom>
        </p:spPr>
      </p:pic>
      <p:sp>
        <p:nvSpPr>
          <p:cNvPr id="6" name="TextBox 5">
            <a:extLst>
              <a:ext uri="{FF2B5EF4-FFF2-40B4-BE49-F238E27FC236}">
                <a16:creationId xmlns:a16="http://schemas.microsoft.com/office/drawing/2014/main" id="{CA167B70-4044-43E3-9354-D151513CCBAD}"/>
              </a:ext>
            </a:extLst>
          </p:cNvPr>
          <p:cNvSpPr txBox="1"/>
          <p:nvPr/>
        </p:nvSpPr>
        <p:spPr>
          <a:xfrm>
            <a:off x="6683829" y="1850204"/>
            <a:ext cx="5344885" cy="1384995"/>
          </a:xfrm>
          <a:prstGeom prst="rect">
            <a:avLst/>
          </a:prstGeom>
          <a:noFill/>
        </p:spPr>
        <p:txBody>
          <a:bodyPr wrap="square" rtlCol="0">
            <a:spAutoFit/>
          </a:bodyPr>
          <a:lstStyle/>
          <a:p>
            <a:r>
              <a:rPr lang="en-US" sz="2800" dirty="0"/>
              <a:t>Example: </a:t>
            </a:r>
          </a:p>
          <a:p>
            <a:r>
              <a:rPr lang="en-US" sz="2800" dirty="0"/>
              <a:t>What resistance do you need for R4 to balance the bridge?</a:t>
            </a:r>
          </a:p>
        </p:txBody>
      </p:sp>
    </p:spTree>
    <p:extLst>
      <p:ext uri="{BB962C8B-B14F-4D97-AF65-F5344CB8AC3E}">
        <p14:creationId xmlns:p14="http://schemas.microsoft.com/office/powerpoint/2010/main" val="35740070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2B46B69-35EE-4F14-BF64-709E3FD1C386}"/>
              </a:ext>
            </a:extLst>
          </p:cNvPr>
          <p:cNvSpPr txBox="1"/>
          <p:nvPr/>
        </p:nvSpPr>
        <p:spPr>
          <a:xfrm>
            <a:off x="508000" y="295563"/>
            <a:ext cx="3609258" cy="523220"/>
          </a:xfrm>
          <a:prstGeom prst="rect">
            <a:avLst/>
          </a:prstGeom>
          <a:noFill/>
        </p:spPr>
        <p:txBody>
          <a:bodyPr wrap="none" rtlCol="0">
            <a:spAutoFit/>
          </a:bodyPr>
          <a:lstStyle/>
          <a:p>
            <a:r>
              <a:rPr lang="en-US" sz="2800" dirty="0"/>
              <a:t>The Wheatstone Bridge</a:t>
            </a:r>
          </a:p>
        </p:txBody>
      </p:sp>
      <p:pic>
        <p:nvPicPr>
          <p:cNvPr id="3" name="Picture 2">
            <a:extLst>
              <a:ext uri="{FF2B5EF4-FFF2-40B4-BE49-F238E27FC236}">
                <a16:creationId xmlns:a16="http://schemas.microsoft.com/office/drawing/2014/main" id="{4A89A488-FD84-4783-9B55-C68B4CD378C7}"/>
              </a:ext>
            </a:extLst>
          </p:cNvPr>
          <p:cNvPicPr>
            <a:picLocks noChangeAspect="1"/>
          </p:cNvPicPr>
          <p:nvPr/>
        </p:nvPicPr>
        <p:blipFill>
          <a:blip r:embed="rId2"/>
          <a:stretch>
            <a:fillRect/>
          </a:stretch>
        </p:blipFill>
        <p:spPr>
          <a:xfrm>
            <a:off x="163286" y="1439635"/>
            <a:ext cx="7114526" cy="3774622"/>
          </a:xfrm>
          <a:prstGeom prst="rect">
            <a:avLst/>
          </a:prstGeom>
        </p:spPr>
      </p:pic>
      <p:sp>
        <p:nvSpPr>
          <p:cNvPr id="5" name="TextBox 4">
            <a:extLst>
              <a:ext uri="{FF2B5EF4-FFF2-40B4-BE49-F238E27FC236}">
                <a16:creationId xmlns:a16="http://schemas.microsoft.com/office/drawing/2014/main" id="{37CC9B0F-3C7D-4C32-A79A-42B37E4AB8D2}"/>
              </a:ext>
            </a:extLst>
          </p:cNvPr>
          <p:cNvSpPr txBox="1"/>
          <p:nvPr/>
        </p:nvSpPr>
        <p:spPr>
          <a:xfrm>
            <a:off x="7730175" y="1439635"/>
            <a:ext cx="4193969" cy="2677656"/>
          </a:xfrm>
          <a:prstGeom prst="rect">
            <a:avLst/>
          </a:prstGeom>
          <a:noFill/>
        </p:spPr>
        <p:txBody>
          <a:bodyPr wrap="square" rtlCol="0">
            <a:spAutoFit/>
          </a:bodyPr>
          <a:lstStyle/>
          <a:p>
            <a:pPr marL="457200" indent="-457200">
              <a:buFont typeface="Arial" panose="020B0604020202020204" pitchFamily="34" charset="0"/>
              <a:buChar char="•"/>
            </a:pPr>
            <a:r>
              <a:rPr lang="en-US" sz="2800" dirty="0"/>
              <a:t>Interpret the operation of this circuit. </a:t>
            </a:r>
          </a:p>
          <a:p>
            <a:pPr marL="457200" indent="-457200">
              <a:buFont typeface="Arial" panose="020B0604020202020204" pitchFamily="34" charset="0"/>
              <a:buChar char="•"/>
            </a:pPr>
            <a:endParaRPr lang="en-US" sz="2800" dirty="0"/>
          </a:p>
          <a:p>
            <a:pPr marL="457200" indent="-457200">
              <a:buFont typeface="Arial" panose="020B0604020202020204" pitchFamily="34" charset="0"/>
              <a:buChar char="•"/>
            </a:pPr>
            <a:r>
              <a:rPr lang="en-US" sz="2800" dirty="0"/>
              <a:t>Is this a Darkness Detector or a Light Detector? </a:t>
            </a:r>
          </a:p>
        </p:txBody>
      </p:sp>
    </p:spTree>
    <p:extLst>
      <p:ext uri="{BB962C8B-B14F-4D97-AF65-F5344CB8AC3E}">
        <p14:creationId xmlns:p14="http://schemas.microsoft.com/office/powerpoint/2010/main" val="233917426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13D5918-0AAA-4B6F-8084-40FF8F2A50D7}"/>
              </a:ext>
            </a:extLst>
          </p:cNvPr>
          <p:cNvPicPr>
            <a:picLocks noChangeAspect="1"/>
          </p:cNvPicPr>
          <p:nvPr/>
        </p:nvPicPr>
        <p:blipFill>
          <a:blip r:embed="rId2"/>
          <a:stretch>
            <a:fillRect/>
          </a:stretch>
        </p:blipFill>
        <p:spPr>
          <a:xfrm>
            <a:off x="362630" y="871537"/>
            <a:ext cx="6677025" cy="4962525"/>
          </a:xfrm>
          <a:prstGeom prst="rect">
            <a:avLst/>
          </a:prstGeom>
        </p:spPr>
      </p:pic>
      <p:sp>
        <p:nvSpPr>
          <p:cNvPr id="5" name="Rectangle 4">
            <a:extLst>
              <a:ext uri="{FF2B5EF4-FFF2-40B4-BE49-F238E27FC236}">
                <a16:creationId xmlns:a16="http://schemas.microsoft.com/office/drawing/2014/main" id="{5DFBBAFF-057B-4475-B4D3-33F8A2ADBAC4}"/>
              </a:ext>
            </a:extLst>
          </p:cNvPr>
          <p:cNvSpPr/>
          <p:nvPr/>
        </p:nvSpPr>
        <p:spPr>
          <a:xfrm>
            <a:off x="7039655" y="312395"/>
            <a:ext cx="4575402" cy="2604976"/>
          </a:xfrm>
          <a:prstGeom prst="rect">
            <a:avLst/>
          </a:prstGeom>
        </p:spPr>
        <p:txBody>
          <a:bodyPr wrap="square">
            <a:spAutoFit/>
          </a:bodyPr>
          <a:lstStyle/>
          <a:p>
            <a:r>
              <a:rPr lang="en-US" dirty="0"/>
              <a:t>Typically, the rheostat arm of the bridge (R2 in the diagram) is set at a value equal to the strain gauge resistance with no force applied. The two ratio arms of the bridge (R1 and R3) are set equal to each other. Thus, with no force applied to the strain gauge, the bridge will be symmetrically balanced and the voltmeter will indicate zero volts, representing zero force on the strain gauge.</a:t>
            </a:r>
          </a:p>
        </p:txBody>
      </p:sp>
      <p:sp>
        <p:nvSpPr>
          <p:cNvPr id="6" name="Rectangle 5">
            <a:extLst>
              <a:ext uri="{FF2B5EF4-FFF2-40B4-BE49-F238E27FC236}">
                <a16:creationId xmlns:a16="http://schemas.microsoft.com/office/drawing/2014/main" id="{BB924BC5-0068-4EA4-A37E-6CF93A8078A5}"/>
              </a:ext>
            </a:extLst>
          </p:cNvPr>
          <p:cNvSpPr/>
          <p:nvPr/>
        </p:nvSpPr>
        <p:spPr>
          <a:xfrm>
            <a:off x="7039655" y="3222171"/>
            <a:ext cx="4575402" cy="2308324"/>
          </a:xfrm>
          <a:prstGeom prst="rect">
            <a:avLst/>
          </a:prstGeom>
        </p:spPr>
        <p:txBody>
          <a:bodyPr wrap="square">
            <a:spAutoFit/>
          </a:bodyPr>
          <a:lstStyle/>
          <a:p>
            <a:r>
              <a:rPr lang="en-US" dirty="0"/>
              <a:t>As the strain gauge is either compressed or tensed, its resistance will decrease or increase, respectively, thus unbalancing the bridge and producing an indication at the voltmeter. This arrangement, with a single element of the bridge changing resistance in response to the measured variable (mechanical force), is known as a quarter-bridge circuit.</a:t>
            </a:r>
          </a:p>
        </p:txBody>
      </p:sp>
    </p:spTree>
    <p:extLst>
      <p:ext uri="{BB962C8B-B14F-4D97-AF65-F5344CB8AC3E}">
        <p14:creationId xmlns:p14="http://schemas.microsoft.com/office/powerpoint/2010/main" val="22691724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463F013-B334-456F-888D-6977875F6935}"/>
              </a:ext>
            </a:extLst>
          </p:cNvPr>
          <p:cNvPicPr>
            <a:picLocks noChangeAspect="1"/>
          </p:cNvPicPr>
          <p:nvPr/>
        </p:nvPicPr>
        <p:blipFill>
          <a:blip r:embed="rId2"/>
          <a:stretch>
            <a:fillRect/>
          </a:stretch>
        </p:blipFill>
        <p:spPr>
          <a:xfrm>
            <a:off x="19049" y="851806"/>
            <a:ext cx="7149135" cy="5244193"/>
          </a:xfrm>
          <a:prstGeom prst="rect">
            <a:avLst/>
          </a:prstGeom>
        </p:spPr>
      </p:pic>
      <p:sp>
        <p:nvSpPr>
          <p:cNvPr id="5" name="Rectangle 4">
            <a:extLst>
              <a:ext uri="{FF2B5EF4-FFF2-40B4-BE49-F238E27FC236}">
                <a16:creationId xmlns:a16="http://schemas.microsoft.com/office/drawing/2014/main" id="{E16E54BC-D85F-49E4-89BB-3467716DFD69}"/>
              </a:ext>
            </a:extLst>
          </p:cNvPr>
          <p:cNvSpPr/>
          <p:nvPr/>
        </p:nvSpPr>
        <p:spPr>
          <a:xfrm>
            <a:off x="7386504" y="762001"/>
            <a:ext cx="4522467" cy="1200329"/>
          </a:xfrm>
          <a:prstGeom prst="rect">
            <a:avLst/>
          </a:prstGeom>
        </p:spPr>
        <p:txBody>
          <a:bodyPr wrap="square">
            <a:spAutoFit/>
          </a:bodyPr>
          <a:lstStyle/>
          <a:p>
            <a:r>
              <a:rPr lang="en-US" dirty="0"/>
              <a:t>An unfortunate characteristic of strain gauges is that of resistance change with changes in temperature. This is a property common to all conductors, some more than others.</a:t>
            </a:r>
          </a:p>
        </p:txBody>
      </p:sp>
      <p:sp>
        <p:nvSpPr>
          <p:cNvPr id="6" name="Rectangle 5">
            <a:extLst>
              <a:ext uri="{FF2B5EF4-FFF2-40B4-BE49-F238E27FC236}">
                <a16:creationId xmlns:a16="http://schemas.microsoft.com/office/drawing/2014/main" id="{69E60D45-D1A1-4DB6-8578-233AF783B80E}"/>
              </a:ext>
            </a:extLst>
          </p:cNvPr>
          <p:cNvSpPr/>
          <p:nvPr/>
        </p:nvSpPr>
        <p:spPr>
          <a:xfrm>
            <a:off x="7386504" y="2099209"/>
            <a:ext cx="4304145" cy="2031325"/>
          </a:xfrm>
          <a:prstGeom prst="rect">
            <a:avLst/>
          </a:prstGeom>
        </p:spPr>
        <p:txBody>
          <a:bodyPr wrap="square">
            <a:spAutoFit/>
          </a:bodyPr>
          <a:lstStyle/>
          <a:p>
            <a:r>
              <a:rPr lang="en-US" dirty="0"/>
              <a:t>We can transcend this problem, however, by using a “dummy” strain gauge in place of R2, so that both elements of the rheostat arm will change resistance in the same proportion when temperature changes, thus canceling the effects of temperature change:</a:t>
            </a:r>
          </a:p>
        </p:txBody>
      </p:sp>
    </p:spTree>
    <p:extLst>
      <p:ext uri="{BB962C8B-B14F-4D97-AF65-F5344CB8AC3E}">
        <p14:creationId xmlns:p14="http://schemas.microsoft.com/office/powerpoint/2010/main" val="19007672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6813F52-131A-4654-9845-2DAA7615513A}"/>
              </a:ext>
            </a:extLst>
          </p:cNvPr>
          <p:cNvPicPr>
            <a:picLocks noChangeAspect="1"/>
          </p:cNvPicPr>
          <p:nvPr/>
        </p:nvPicPr>
        <p:blipFill>
          <a:blip r:embed="rId2"/>
          <a:stretch>
            <a:fillRect/>
          </a:stretch>
        </p:blipFill>
        <p:spPr>
          <a:xfrm>
            <a:off x="97291" y="161244"/>
            <a:ext cx="6772275" cy="2943225"/>
          </a:xfrm>
          <a:prstGeom prst="rect">
            <a:avLst/>
          </a:prstGeom>
        </p:spPr>
      </p:pic>
      <p:pic>
        <p:nvPicPr>
          <p:cNvPr id="5" name="Picture 4">
            <a:extLst>
              <a:ext uri="{FF2B5EF4-FFF2-40B4-BE49-F238E27FC236}">
                <a16:creationId xmlns:a16="http://schemas.microsoft.com/office/drawing/2014/main" id="{85F35C2F-B85A-45C4-AB0E-F34AB8151140}"/>
              </a:ext>
            </a:extLst>
          </p:cNvPr>
          <p:cNvPicPr>
            <a:picLocks noChangeAspect="1"/>
          </p:cNvPicPr>
          <p:nvPr/>
        </p:nvPicPr>
        <p:blipFill>
          <a:blip r:embed="rId3"/>
          <a:stretch>
            <a:fillRect/>
          </a:stretch>
        </p:blipFill>
        <p:spPr>
          <a:xfrm>
            <a:off x="440191" y="3429000"/>
            <a:ext cx="6429375" cy="2857500"/>
          </a:xfrm>
          <a:prstGeom prst="rect">
            <a:avLst/>
          </a:prstGeom>
        </p:spPr>
      </p:pic>
      <p:sp>
        <p:nvSpPr>
          <p:cNvPr id="6" name="Rectangle 5">
            <a:extLst>
              <a:ext uri="{FF2B5EF4-FFF2-40B4-BE49-F238E27FC236}">
                <a16:creationId xmlns:a16="http://schemas.microsoft.com/office/drawing/2014/main" id="{30311BCF-DC2F-4E86-A1EA-A8CA1321EB9C}"/>
              </a:ext>
            </a:extLst>
          </p:cNvPr>
          <p:cNvSpPr/>
          <p:nvPr/>
        </p:nvSpPr>
        <p:spPr>
          <a:xfrm>
            <a:off x="7282543" y="720022"/>
            <a:ext cx="4637314" cy="2031325"/>
          </a:xfrm>
          <a:prstGeom prst="rect">
            <a:avLst/>
          </a:prstGeom>
        </p:spPr>
        <p:txBody>
          <a:bodyPr wrap="square">
            <a:spAutoFit/>
          </a:bodyPr>
          <a:lstStyle/>
          <a:p>
            <a:r>
              <a:rPr lang="en-US" dirty="0"/>
              <a:t>With no force applied to the test specimen, both strain gauges have equal resistance and the bridge circuit is balanced. However, when a downward force is applied to the free end of the specimen, it will bend downward, stretching gauge #1 and compressing gauge #2 at the same time:</a:t>
            </a:r>
          </a:p>
        </p:txBody>
      </p:sp>
    </p:spTree>
    <p:extLst>
      <p:ext uri="{BB962C8B-B14F-4D97-AF65-F5344CB8AC3E}">
        <p14:creationId xmlns:p14="http://schemas.microsoft.com/office/powerpoint/2010/main" val="14450620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1A04F96-4B2A-4A7C-BB7D-30F90376C104}"/>
              </a:ext>
            </a:extLst>
          </p:cNvPr>
          <p:cNvSpPr/>
          <p:nvPr/>
        </p:nvSpPr>
        <p:spPr>
          <a:xfrm>
            <a:off x="293914" y="458764"/>
            <a:ext cx="6096000" cy="1846659"/>
          </a:xfrm>
          <a:prstGeom prst="rect">
            <a:avLst/>
          </a:prstGeom>
        </p:spPr>
        <p:txBody>
          <a:bodyPr>
            <a:spAutoFit/>
          </a:bodyPr>
          <a:lstStyle/>
          <a:p>
            <a:r>
              <a:rPr lang="en-US" sz="2400" b="1" dirty="0"/>
              <a:t>Full-Bridge</a:t>
            </a:r>
          </a:p>
          <a:p>
            <a:endParaRPr lang="en-US" dirty="0"/>
          </a:p>
          <a:p>
            <a:r>
              <a:rPr lang="en-US" dirty="0"/>
              <a:t>Circuits In applications where such complementary pairs of strain gauges can be bonded to the test specimen, it may be advantageous to make all four elements of the bridge “active” for even greater sensitivity. This is called a full-bridge circuit:</a:t>
            </a:r>
          </a:p>
        </p:txBody>
      </p:sp>
      <p:pic>
        <p:nvPicPr>
          <p:cNvPr id="5" name="Picture 4">
            <a:extLst>
              <a:ext uri="{FF2B5EF4-FFF2-40B4-BE49-F238E27FC236}">
                <a16:creationId xmlns:a16="http://schemas.microsoft.com/office/drawing/2014/main" id="{14ED5CB0-348F-4ABC-B78C-9A6B899F050C}"/>
              </a:ext>
            </a:extLst>
          </p:cNvPr>
          <p:cNvPicPr>
            <a:picLocks noChangeAspect="1"/>
          </p:cNvPicPr>
          <p:nvPr/>
        </p:nvPicPr>
        <p:blipFill>
          <a:blip r:embed="rId2"/>
          <a:stretch>
            <a:fillRect/>
          </a:stretch>
        </p:blipFill>
        <p:spPr>
          <a:xfrm>
            <a:off x="293914" y="2423740"/>
            <a:ext cx="5848350" cy="4257675"/>
          </a:xfrm>
          <a:prstGeom prst="rect">
            <a:avLst/>
          </a:prstGeom>
        </p:spPr>
      </p:pic>
      <p:sp>
        <p:nvSpPr>
          <p:cNvPr id="6" name="Rectangle 5">
            <a:extLst>
              <a:ext uri="{FF2B5EF4-FFF2-40B4-BE49-F238E27FC236}">
                <a16:creationId xmlns:a16="http://schemas.microsoft.com/office/drawing/2014/main" id="{CCA10C02-1EEF-4929-B7BA-1500878AC70B}"/>
              </a:ext>
            </a:extLst>
          </p:cNvPr>
          <p:cNvSpPr/>
          <p:nvPr/>
        </p:nvSpPr>
        <p:spPr>
          <a:xfrm>
            <a:off x="6609880" y="2545814"/>
            <a:ext cx="5288206" cy="2862322"/>
          </a:xfrm>
          <a:prstGeom prst="rect">
            <a:avLst/>
          </a:prstGeom>
        </p:spPr>
        <p:txBody>
          <a:bodyPr wrap="square">
            <a:spAutoFit/>
          </a:bodyPr>
          <a:lstStyle/>
          <a:p>
            <a:r>
              <a:rPr lang="en-US" dirty="0"/>
              <a:t>When possible, the full-bridge configuration is the best to use. This is true not only because it is more sensitive than the others, but because it is linear while the others are not. Quarter-bridge and half-bridge circuits provide an output (imbalance) signal that is only approximately proportional to applied strain gauge force.</a:t>
            </a:r>
          </a:p>
          <a:p>
            <a:endParaRPr lang="en-US" dirty="0"/>
          </a:p>
          <a:p>
            <a:r>
              <a:rPr lang="en-US" b="1" dirty="0"/>
              <a:t>However, the voltage is normally in the milli-volt range. You need an amplifier to boost it. </a:t>
            </a:r>
          </a:p>
        </p:txBody>
      </p:sp>
    </p:spTree>
    <p:extLst>
      <p:ext uri="{BB962C8B-B14F-4D97-AF65-F5344CB8AC3E}">
        <p14:creationId xmlns:p14="http://schemas.microsoft.com/office/powerpoint/2010/main" val="236297396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A685BE3-2DE6-4F32-B226-9A6CCDAD0D93}"/>
              </a:ext>
            </a:extLst>
          </p:cNvPr>
          <p:cNvPicPr>
            <a:picLocks noChangeAspect="1"/>
          </p:cNvPicPr>
          <p:nvPr/>
        </p:nvPicPr>
        <p:blipFill>
          <a:blip r:embed="rId2"/>
          <a:stretch>
            <a:fillRect/>
          </a:stretch>
        </p:blipFill>
        <p:spPr>
          <a:xfrm>
            <a:off x="1581080" y="0"/>
            <a:ext cx="9029839" cy="6858000"/>
          </a:xfrm>
          <a:prstGeom prst="rect">
            <a:avLst/>
          </a:prstGeom>
        </p:spPr>
      </p:pic>
    </p:spTree>
    <p:extLst>
      <p:ext uri="{BB962C8B-B14F-4D97-AF65-F5344CB8AC3E}">
        <p14:creationId xmlns:p14="http://schemas.microsoft.com/office/powerpoint/2010/main" val="109762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AD1F9CE-5FB9-4A8D-A441-51BB5DFF8AA7}"/>
              </a:ext>
            </a:extLst>
          </p:cNvPr>
          <p:cNvSpPr txBox="1"/>
          <p:nvPr/>
        </p:nvSpPr>
        <p:spPr>
          <a:xfrm>
            <a:off x="939800" y="787400"/>
            <a:ext cx="5708422" cy="369332"/>
          </a:xfrm>
          <a:prstGeom prst="rect">
            <a:avLst/>
          </a:prstGeom>
          <a:noFill/>
        </p:spPr>
        <p:txBody>
          <a:bodyPr wrap="none" rtlCol="0">
            <a:spAutoFit/>
          </a:bodyPr>
          <a:lstStyle/>
          <a:p>
            <a:r>
              <a:rPr lang="en-US" dirty="0"/>
              <a:t>The Boston Dynamics Spot is now on sale. How much is it? </a:t>
            </a:r>
          </a:p>
        </p:txBody>
      </p:sp>
      <p:pic>
        <p:nvPicPr>
          <p:cNvPr id="4098" name="Picture 2" descr="Boston Dynamics' Spot Robot Dog Goes on Sale - IEEE Spectrum">
            <a:extLst>
              <a:ext uri="{FF2B5EF4-FFF2-40B4-BE49-F238E27FC236}">
                <a16:creationId xmlns:a16="http://schemas.microsoft.com/office/drawing/2014/main" id="{0BE41711-C7E7-4A1D-BDB0-9CCF7E24F0E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0988" y="1490429"/>
            <a:ext cx="9647812" cy="47849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0767538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F042AD8-2506-4C62-9AB5-41FDEE89487F}"/>
              </a:ext>
            </a:extLst>
          </p:cNvPr>
          <p:cNvSpPr/>
          <p:nvPr/>
        </p:nvSpPr>
        <p:spPr>
          <a:xfrm>
            <a:off x="428263" y="375087"/>
            <a:ext cx="10792763" cy="646331"/>
          </a:xfrm>
          <a:prstGeom prst="rect">
            <a:avLst/>
          </a:prstGeom>
        </p:spPr>
        <p:txBody>
          <a:bodyPr wrap="none">
            <a:spAutoFit/>
          </a:bodyPr>
          <a:lstStyle/>
          <a:p>
            <a:r>
              <a:rPr lang="en-US" dirty="0"/>
              <a:t>HX711 - </a:t>
            </a:r>
            <a:r>
              <a:rPr lang="en-US" dirty="0" err="1"/>
              <a:t>SparkFun</a:t>
            </a:r>
            <a:r>
              <a:rPr lang="en-US" dirty="0"/>
              <a:t> Load Cell Amplifier</a:t>
            </a:r>
          </a:p>
          <a:p>
            <a:r>
              <a:rPr lang="en-US" dirty="0">
                <a:hlinkClick r:id="rId2"/>
              </a:rPr>
              <a:t>https://www.sparkfun.com/products/13879?_ga=2.11294516.1032769351.1561666174-261824161.1560885208</a:t>
            </a:r>
            <a:endParaRPr lang="en-US" dirty="0"/>
          </a:p>
        </p:txBody>
      </p:sp>
      <p:pic>
        <p:nvPicPr>
          <p:cNvPr id="2" name="Picture 1">
            <a:extLst>
              <a:ext uri="{FF2B5EF4-FFF2-40B4-BE49-F238E27FC236}">
                <a16:creationId xmlns:a16="http://schemas.microsoft.com/office/drawing/2014/main" id="{511ADF77-CF30-420E-92E6-A44727A7ABCD}"/>
              </a:ext>
            </a:extLst>
          </p:cNvPr>
          <p:cNvPicPr>
            <a:picLocks noChangeAspect="1"/>
          </p:cNvPicPr>
          <p:nvPr/>
        </p:nvPicPr>
        <p:blipFill>
          <a:blip r:embed="rId3"/>
          <a:stretch>
            <a:fillRect/>
          </a:stretch>
        </p:blipFill>
        <p:spPr>
          <a:xfrm>
            <a:off x="269895" y="1147535"/>
            <a:ext cx="11652209" cy="4961165"/>
          </a:xfrm>
          <a:prstGeom prst="rect">
            <a:avLst/>
          </a:prstGeom>
        </p:spPr>
      </p:pic>
    </p:spTree>
    <p:extLst>
      <p:ext uri="{BB962C8B-B14F-4D97-AF65-F5344CB8AC3E}">
        <p14:creationId xmlns:p14="http://schemas.microsoft.com/office/powerpoint/2010/main" val="198069138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5ACF43D-1603-492B-A861-7D0B49F5D8A4}"/>
              </a:ext>
            </a:extLst>
          </p:cNvPr>
          <p:cNvPicPr>
            <a:picLocks noChangeAspect="1"/>
          </p:cNvPicPr>
          <p:nvPr/>
        </p:nvPicPr>
        <p:blipFill>
          <a:blip r:embed="rId2"/>
          <a:stretch>
            <a:fillRect/>
          </a:stretch>
        </p:blipFill>
        <p:spPr>
          <a:xfrm>
            <a:off x="835024" y="387350"/>
            <a:ext cx="9845675" cy="6065098"/>
          </a:xfrm>
          <a:prstGeom prst="rect">
            <a:avLst/>
          </a:prstGeom>
        </p:spPr>
      </p:pic>
    </p:spTree>
    <p:extLst>
      <p:ext uri="{BB962C8B-B14F-4D97-AF65-F5344CB8AC3E}">
        <p14:creationId xmlns:p14="http://schemas.microsoft.com/office/powerpoint/2010/main" val="254331286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BE88525-DF62-417F-8290-02156A28A0F1}"/>
              </a:ext>
            </a:extLst>
          </p:cNvPr>
          <p:cNvSpPr/>
          <p:nvPr/>
        </p:nvSpPr>
        <p:spPr>
          <a:xfrm>
            <a:off x="666750" y="245398"/>
            <a:ext cx="6096000" cy="6463308"/>
          </a:xfrm>
          <a:prstGeom prst="rect">
            <a:avLst/>
          </a:prstGeom>
        </p:spPr>
        <p:txBody>
          <a:bodyPr>
            <a:spAutoFit/>
          </a:bodyPr>
          <a:lstStyle/>
          <a:p>
            <a:r>
              <a:rPr lang="en-US" dirty="0"/>
              <a:t>#include "HX711.h"</a:t>
            </a:r>
          </a:p>
          <a:p>
            <a:r>
              <a:rPr lang="en-US" dirty="0"/>
              <a:t>// HX711 circuit wiring</a:t>
            </a:r>
          </a:p>
          <a:p>
            <a:r>
              <a:rPr lang="en-US" dirty="0" err="1"/>
              <a:t>const</a:t>
            </a:r>
            <a:r>
              <a:rPr lang="en-US" dirty="0"/>
              <a:t> </a:t>
            </a:r>
            <a:r>
              <a:rPr lang="en-US" dirty="0" err="1"/>
              <a:t>int</a:t>
            </a:r>
            <a:r>
              <a:rPr lang="en-US" dirty="0"/>
              <a:t> LOADCELL_DOUT_PIN = 2;</a:t>
            </a:r>
          </a:p>
          <a:p>
            <a:r>
              <a:rPr lang="en-US" dirty="0" err="1"/>
              <a:t>const</a:t>
            </a:r>
            <a:r>
              <a:rPr lang="en-US" dirty="0"/>
              <a:t> </a:t>
            </a:r>
            <a:r>
              <a:rPr lang="en-US" dirty="0" err="1"/>
              <a:t>int</a:t>
            </a:r>
            <a:r>
              <a:rPr lang="en-US" dirty="0"/>
              <a:t> LOADCELL_SCK_PIN = 3;</a:t>
            </a:r>
          </a:p>
          <a:p>
            <a:endParaRPr lang="en-US" dirty="0"/>
          </a:p>
          <a:p>
            <a:r>
              <a:rPr lang="en-US" dirty="0"/>
              <a:t>HX711 scale;</a:t>
            </a:r>
          </a:p>
          <a:p>
            <a:endParaRPr lang="en-US" dirty="0"/>
          </a:p>
          <a:p>
            <a:r>
              <a:rPr lang="en-US" dirty="0"/>
              <a:t>void setup() {</a:t>
            </a:r>
          </a:p>
          <a:p>
            <a:r>
              <a:rPr lang="en-US" dirty="0"/>
              <a:t>  </a:t>
            </a:r>
            <a:r>
              <a:rPr lang="en-US" dirty="0" err="1"/>
              <a:t>Serial.begin</a:t>
            </a:r>
            <a:r>
              <a:rPr lang="en-US" dirty="0"/>
              <a:t>(57600);</a:t>
            </a:r>
          </a:p>
          <a:p>
            <a:r>
              <a:rPr lang="en-US" dirty="0"/>
              <a:t>  </a:t>
            </a:r>
            <a:r>
              <a:rPr lang="en-US" dirty="0" err="1"/>
              <a:t>scale.begin</a:t>
            </a:r>
            <a:r>
              <a:rPr lang="en-US" dirty="0"/>
              <a:t>(LOADCELL_DOUT_PIN, LOADCELL_SCK_PIN);</a:t>
            </a:r>
          </a:p>
          <a:p>
            <a:r>
              <a:rPr lang="en-US" dirty="0"/>
              <a:t>}</a:t>
            </a:r>
          </a:p>
          <a:p>
            <a:endParaRPr lang="en-US" dirty="0"/>
          </a:p>
          <a:p>
            <a:r>
              <a:rPr lang="en-US" dirty="0"/>
              <a:t>void loop() {</a:t>
            </a:r>
          </a:p>
          <a:p>
            <a:endParaRPr lang="en-US" dirty="0"/>
          </a:p>
          <a:p>
            <a:r>
              <a:rPr lang="en-US" dirty="0"/>
              <a:t>  if (</a:t>
            </a:r>
            <a:r>
              <a:rPr lang="en-US" dirty="0" err="1"/>
              <a:t>scale.is_ready</a:t>
            </a:r>
            <a:r>
              <a:rPr lang="en-US" dirty="0"/>
              <a:t>()) {</a:t>
            </a:r>
          </a:p>
          <a:p>
            <a:r>
              <a:rPr lang="en-US" dirty="0"/>
              <a:t>long reading = </a:t>
            </a:r>
            <a:r>
              <a:rPr lang="en-US" dirty="0" err="1"/>
              <a:t>scale.read</a:t>
            </a:r>
            <a:r>
              <a:rPr lang="en-US" dirty="0"/>
              <a:t>();</a:t>
            </a:r>
          </a:p>
          <a:p>
            <a:r>
              <a:rPr lang="en-US" dirty="0" err="1"/>
              <a:t>Serial.print</a:t>
            </a:r>
            <a:r>
              <a:rPr lang="en-US" dirty="0"/>
              <a:t>("HX711 reading: ");</a:t>
            </a:r>
          </a:p>
          <a:p>
            <a:r>
              <a:rPr lang="en-US" dirty="0" err="1"/>
              <a:t>Serial.println</a:t>
            </a:r>
            <a:r>
              <a:rPr lang="en-US" dirty="0"/>
              <a:t>(reading);</a:t>
            </a:r>
          </a:p>
          <a:p>
            <a:r>
              <a:rPr lang="en-US" dirty="0"/>
              <a:t>  } else {</a:t>
            </a:r>
          </a:p>
          <a:p>
            <a:r>
              <a:rPr lang="en-US" dirty="0" err="1"/>
              <a:t>Serial.println</a:t>
            </a:r>
            <a:r>
              <a:rPr lang="en-US" dirty="0"/>
              <a:t>("HX711 not found.");</a:t>
            </a:r>
          </a:p>
          <a:p>
            <a:r>
              <a:rPr lang="en-US" dirty="0"/>
              <a:t>  }</a:t>
            </a:r>
          </a:p>
          <a:p>
            <a:r>
              <a:rPr lang="en-US" dirty="0"/>
              <a:t>  delay(1000);</a:t>
            </a:r>
          </a:p>
          <a:p>
            <a:r>
              <a:rPr lang="en-US" dirty="0"/>
              <a:t>  }</a:t>
            </a:r>
          </a:p>
        </p:txBody>
      </p:sp>
    </p:spTree>
    <p:extLst>
      <p:ext uri="{BB962C8B-B14F-4D97-AF65-F5344CB8AC3E}">
        <p14:creationId xmlns:p14="http://schemas.microsoft.com/office/powerpoint/2010/main" val="144501576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A0CD732-8AD9-4817-B31B-4E1003F351A6}"/>
              </a:ext>
            </a:extLst>
          </p:cNvPr>
          <p:cNvSpPr/>
          <p:nvPr/>
        </p:nvSpPr>
        <p:spPr>
          <a:xfrm>
            <a:off x="638839" y="252029"/>
            <a:ext cx="4506108" cy="400110"/>
          </a:xfrm>
          <a:prstGeom prst="rect">
            <a:avLst/>
          </a:prstGeom>
        </p:spPr>
        <p:txBody>
          <a:bodyPr wrap="square">
            <a:spAutoFit/>
          </a:bodyPr>
          <a:lstStyle/>
          <a:p>
            <a:r>
              <a:rPr lang="en-US" sz="2000" b="1" dirty="0"/>
              <a:t>Thermocouples (Temperature, Passive)</a:t>
            </a:r>
          </a:p>
        </p:txBody>
      </p:sp>
      <p:pic>
        <p:nvPicPr>
          <p:cNvPr id="3074" name="Picture 2" descr="What Is A Thermocouples And How Does It Work? – Omega Engineering">
            <a:extLst>
              <a:ext uri="{FF2B5EF4-FFF2-40B4-BE49-F238E27FC236}">
                <a16:creationId xmlns:a16="http://schemas.microsoft.com/office/drawing/2014/main" id="{E15F8049-2360-4DFD-AAC0-421621612A6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72578" y="1398711"/>
            <a:ext cx="8207829" cy="36785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3407745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09E65FC-F6A3-465C-9A95-1365B8B90F69}"/>
              </a:ext>
            </a:extLst>
          </p:cNvPr>
          <p:cNvSpPr txBox="1"/>
          <p:nvPr/>
        </p:nvSpPr>
        <p:spPr>
          <a:xfrm>
            <a:off x="4068618" y="323271"/>
            <a:ext cx="4054764" cy="523220"/>
          </a:xfrm>
          <a:prstGeom prst="rect">
            <a:avLst/>
          </a:prstGeom>
          <a:noFill/>
        </p:spPr>
        <p:txBody>
          <a:bodyPr wrap="square" rtlCol="0">
            <a:spAutoFit/>
          </a:bodyPr>
          <a:lstStyle/>
          <a:p>
            <a:r>
              <a:rPr lang="en-US" sz="2800" dirty="0"/>
              <a:t>Analog and Digital Sensors</a:t>
            </a:r>
          </a:p>
        </p:txBody>
      </p:sp>
      <p:sp>
        <p:nvSpPr>
          <p:cNvPr id="5" name="Rectangle 4">
            <a:extLst>
              <a:ext uri="{FF2B5EF4-FFF2-40B4-BE49-F238E27FC236}">
                <a16:creationId xmlns:a16="http://schemas.microsoft.com/office/drawing/2014/main" id="{20674793-F53B-455E-800F-17DDE7066FB9}"/>
              </a:ext>
            </a:extLst>
          </p:cNvPr>
          <p:cNvSpPr/>
          <p:nvPr/>
        </p:nvSpPr>
        <p:spPr>
          <a:xfrm>
            <a:off x="351722" y="1166574"/>
            <a:ext cx="4961743" cy="369332"/>
          </a:xfrm>
          <a:prstGeom prst="rect">
            <a:avLst/>
          </a:prstGeom>
        </p:spPr>
        <p:txBody>
          <a:bodyPr wrap="none">
            <a:spAutoFit/>
          </a:bodyPr>
          <a:lstStyle/>
          <a:p>
            <a:r>
              <a:rPr lang="en-US" dirty="0"/>
              <a:t>Thermocouple used to produce an Analogue Signal</a:t>
            </a:r>
          </a:p>
        </p:txBody>
      </p:sp>
      <p:pic>
        <p:nvPicPr>
          <p:cNvPr id="6" name="Picture 5">
            <a:extLst>
              <a:ext uri="{FF2B5EF4-FFF2-40B4-BE49-F238E27FC236}">
                <a16:creationId xmlns:a16="http://schemas.microsoft.com/office/drawing/2014/main" id="{05586618-CB12-40F9-B2C4-446DBE0946BB}"/>
              </a:ext>
            </a:extLst>
          </p:cNvPr>
          <p:cNvPicPr>
            <a:picLocks noChangeAspect="1"/>
          </p:cNvPicPr>
          <p:nvPr/>
        </p:nvPicPr>
        <p:blipFill>
          <a:blip r:embed="rId2"/>
          <a:stretch>
            <a:fillRect/>
          </a:stretch>
        </p:blipFill>
        <p:spPr>
          <a:xfrm>
            <a:off x="1770464" y="1656040"/>
            <a:ext cx="8048450" cy="4128171"/>
          </a:xfrm>
          <a:prstGeom prst="rect">
            <a:avLst/>
          </a:prstGeom>
        </p:spPr>
      </p:pic>
    </p:spTree>
    <p:extLst>
      <p:ext uri="{BB962C8B-B14F-4D97-AF65-F5344CB8AC3E}">
        <p14:creationId xmlns:p14="http://schemas.microsoft.com/office/powerpoint/2010/main" val="368725699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5F8720D-1CEC-47F6-B63D-897A2DA267FB}"/>
              </a:ext>
            </a:extLst>
          </p:cNvPr>
          <p:cNvSpPr txBox="1"/>
          <p:nvPr/>
        </p:nvSpPr>
        <p:spPr>
          <a:xfrm>
            <a:off x="480290" y="258619"/>
            <a:ext cx="2868349" cy="584775"/>
          </a:xfrm>
          <a:prstGeom prst="rect">
            <a:avLst/>
          </a:prstGeom>
          <a:noFill/>
        </p:spPr>
        <p:txBody>
          <a:bodyPr wrap="none" rtlCol="0">
            <a:spAutoFit/>
          </a:bodyPr>
          <a:lstStyle/>
          <a:p>
            <a:r>
              <a:rPr lang="en-US" sz="3200" dirty="0"/>
              <a:t>Implementation</a:t>
            </a:r>
          </a:p>
        </p:txBody>
      </p:sp>
      <p:pic>
        <p:nvPicPr>
          <p:cNvPr id="3" name="Picture 2">
            <a:extLst>
              <a:ext uri="{FF2B5EF4-FFF2-40B4-BE49-F238E27FC236}">
                <a16:creationId xmlns:a16="http://schemas.microsoft.com/office/drawing/2014/main" id="{08271124-1AA7-48C5-9511-91A8A8A95FD5}"/>
              </a:ext>
            </a:extLst>
          </p:cNvPr>
          <p:cNvPicPr>
            <a:picLocks noChangeAspect="1"/>
          </p:cNvPicPr>
          <p:nvPr/>
        </p:nvPicPr>
        <p:blipFill>
          <a:blip r:embed="rId2"/>
          <a:stretch>
            <a:fillRect/>
          </a:stretch>
        </p:blipFill>
        <p:spPr>
          <a:xfrm>
            <a:off x="729343" y="1850444"/>
            <a:ext cx="4339318" cy="3526443"/>
          </a:xfrm>
          <a:prstGeom prst="rect">
            <a:avLst/>
          </a:prstGeom>
        </p:spPr>
      </p:pic>
      <p:sp>
        <p:nvSpPr>
          <p:cNvPr id="6" name="Rectangle 5">
            <a:extLst>
              <a:ext uri="{FF2B5EF4-FFF2-40B4-BE49-F238E27FC236}">
                <a16:creationId xmlns:a16="http://schemas.microsoft.com/office/drawing/2014/main" id="{ACB7414A-AD80-4895-BCD5-306C9C3F8FAE}"/>
              </a:ext>
            </a:extLst>
          </p:cNvPr>
          <p:cNvSpPr/>
          <p:nvPr/>
        </p:nvSpPr>
        <p:spPr>
          <a:xfrm>
            <a:off x="480290" y="1162253"/>
            <a:ext cx="5056384" cy="369332"/>
          </a:xfrm>
          <a:prstGeom prst="rect">
            <a:avLst/>
          </a:prstGeom>
        </p:spPr>
        <p:txBody>
          <a:bodyPr wrap="none">
            <a:spAutoFit/>
          </a:bodyPr>
          <a:lstStyle/>
          <a:p>
            <a:r>
              <a:rPr lang="en-US" dirty="0"/>
              <a:t>Thermocouple Amplifier MAX31855 breakout board</a:t>
            </a:r>
          </a:p>
        </p:txBody>
      </p:sp>
      <p:pic>
        <p:nvPicPr>
          <p:cNvPr id="7" name="Picture 6">
            <a:extLst>
              <a:ext uri="{FF2B5EF4-FFF2-40B4-BE49-F238E27FC236}">
                <a16:creationId xmlns:a16="http://schemas.microsoft.com/office/drawing/2014/main" id="{2891051D-8D02-4B68-8E8F-6B37E50B1A22}"/>
              </a:ext>
            </a:extLst>
          </p:cNvPr>
          <p:cNvPicPr>
            <a:picLocks noChangeAspect="1"/>
          </p:cNvPicPr>
          <p:nvPr/>
        </p:nvPicPr>
        <p:blipFill>
          <a:blip r:embed="rId3"/>
          <a:stretch>
            <a:fillRect/>
          </a:stretch>
        </p:blipFill>
        <p:spPr>
          <a:xfrm>
            <a:off x="5670097" y="1850444"/>
            <a:ext cx="5162550" cy="4324350"/>
          </a:xfrm>
          <a:prstGeom prst="rect">
            <a:avLst/>
          </a:prstGeom>
        </p:spPr>
      </p:pic>
    </p:spTree>
    <p:extLst>
      <p:ext uri="{BB962C8B-B14F-4D97-AF65-F5344CB8AC3E}">
        <p14:creationId xmlns:p14="http://schemas.microsoft.com/office/powerpoint/2010/main" val="209880202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2DD6E81-29F6-4629-B5B1-7A4DF883B9A3}"/>
              </a:ext>
            </a:extLst>
          </p:cNvPr>
          <p:cNvPicPr>
            <a:picLocks noChangeAspect="1"/>
          </p:cNvPicPr>
          <p:nvPr/>
        </p:nvPicPr>
        <p:blipFill>
          <a:blip r:embed="rId2"/>
          <a:stretch>
            <a:fillRect/>
          </a:stretch>
        </p:blipFill>
        <p:spPr>
          <a:xfrm>
            <a:off x="1914866" y="474240"/>
            <a:ext cx="9668556" cy="6219474"/>
          </a:xfrm>
          <a:prstGeom prst="rect">
            <a:avLst/>
          </a:prstGeom>
        </p:spPr>
      </p:pic>
      <p:pic>
        <p:nvPicPr>
          <p:cNvPr id="5" name="Picture 4">
            <a:extLst>
              <a:ext uri="{FF2B5EF4-FFF2-40B4-BE49-F238E27FC236}">
                <a16:creationId xmlns:a16="http://schemas.microsoft.com/office/drawing/2014/main" id="{DDDABC40-A9AA-4AFE-B12A-AF425EFE6FBF}"/>
              </a:ext>
            </a:extLst>
          </p:cNvPr>
          <p:cNvPicPr>
            <a:picLocks noChangeAspect="1"/>
          </p:cNvPicPr>
          <p:nvPr/>
        </p:nvPicPr>
        <p:blipFill>
          <a:blip r:embed="rId3"/>
          <a:stretch>
            <a:fillRect/>
          </a:stretch>
        </p:blipFill>
        <p:spPr>
          <a:xfrm>
            <a:off x="27894" y="164285"/>
            <a:ext cx="6720582" cy="2067285"/>
          </a:xfrm>
          <a:prstGeom prst="rect">
            <a:avLst/>
          </a:prstGeom>
        </p:spPr>
      </p:pic>
    </p:spTree>
    <p:extLst>
      <p:ext uri="{BB962C8B-B14F-4D97-AF65-F5344CB8AC3E}">
        <p14:creationId xmlns:p14="http://schemas.microsoft.com/office/powerpoint/2010/main" val="336010772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30766F26-1D33-4ED2-A762-BC616ED5900F}"/>
              </a:ext>
            </a:extLst>
          </p:cNvPr>
          <p:cNvSpPr txBox="1"/>
          <p:nvPr/>
        </p:nvSpPr>
        <p:spPr>
          <a:xfrm>
            <a:off x="435430" y="119743"/>
            <a:ext cx="10308771" cy="3046988"/>
          </a:xfrm>
          <a:prstGeom prst="rect">
            <a:avLst/>
          </a:prstGeom>
          <a:noFill/>
        </p:spPr>
        <p:txBody>
          <a:bodyPr wrap="square" rtlCol="0">
            <a:spAutoFit/>
          </a:bodyPr>
          <a:lstStyle/>
          <a:p>
            <a:r>
              <a:rPr lang="en-US" sz="2400" dirty="0"/>
              <a:t>Two questions regarding Thermocouples: </a:t>
            </a:r>
          </a:p>
          <a:p>
            <a:endParaRPr lang="en-US" sz="2400" dirty="0"/>
          </a:p>
          <a:p>
            <a:r>
              <a:rPr lang="en-US" sz="2400" dirty="0"/>
              <a:t>1. Are Thermocouples waterproof? </a:t>
            </a:r>
          </a:p>
          <a:p>
            <a:r>
              <a:rPr lang="en-US" sz="2400" dirty="0"/>
              <a:t>The thermocouple you've linked isn't waterproof. You can buy thermocouple probes in sealed housings from several sources.</a:t>
            </a:r>
          </a:p>
          <a:p>
            <a:endParaRPr lang="en-US" sz="2400" dirty="0"/>
          </a:p>
          <a:p>
            <a:r>
              <a:rPr lang="en-US" sz="2400" dirty="0"/>
              <a:t>2. Can you design an amplifier circuit and use an ADC IC to build a temperature monitor? How? </a:t>
            </a:r>
          </a:p>
        </p:txBody>
      </p:sp>
      <p:pic>
        <p:nvPicPr>
          <p:cNvPr id="5" name="Picture 4">
            <a:extLst>
              <a:ext uri="{FF2B5EF4-FFF2-40B4-BE49-F238E27FC236}">
                <a16:creationId xmlns:a16="http://schemas.microsoft.com/office/drawing/2014/main" id="{AA39043B-D868-41BD-9EB3-AE25EEBE6B32}"/>
              </a:ext>
            </a:extLst>
          </p:cNvPr>
          <p:cNvPicPr>
            <a:picLocks noChangeAspect="1"/>
          </p:cNvPicPr>
          <p:nvPr/>
        </p:nvPicPr>
        <p:blipFill>
          <a:blip r:embed="rId2"/>
          <a:stretch>
            <a:fillRect/>
          </a:stretch>
        </p:blipFill>
        <p:spPr>
          <a:xfrm>
            <a:off x="2471057" y="2881312"/>
            <a:ext cx="4952999" cy="3646420"/>
          </a:xfrm>
          <a:prstGeom prst="rect">
            <a:avLst/>
          </a:prstGeom>
        </p:spPr>
      </p:pic>
      <p:sp>
        <p:nvSpPr>
          <p:cNvPr id="6" name="TextBox 5">
            <a:extLst>
              <a:ext uri="{FF2B5EF4-FFF2-40B4-BE49-F238E27FC236}">
                <a16:creationId xmlns:a16="http://schemas.microsoft.com/office/drawing/2014/main" id="{EA88736D-B89F-4FE2-9155-0874972688DB}"/>
              </a:ext>
            </a:extLst>
          </p:cNvPr>
          <p:cNvSpPr txBox="1"/>
          <p:nvPr/>
        </p:nvSpPr>
        <p:spPr>
          <a:xfrm>
            <a:off x="7848599" y="3831569"/>
            <a:ext cx="4027715" cy="2031325"/>
          </a:xfrm>
          <a:prstGeom prst="rect">
            <a:avLst/>
          </a:prstGeom>
          <a:noFill/>
        </p:spPr>
        <p:txBody>
          <a:bodyPr wrap="square" rtlCol="0">
            <a:spAutoFit/>
          </a:bodyPr>
          <a:lstStyle/>
          <a:p>
            <a:r>
              <a:rPr lang="en-US" dirty="0"/>
              <a:t>The 1M ohm resistor guarantees the output rails high when the inputs are unconnected. PNP transistors inside the amplifier get their input pulled up but no certainty that which input is larger or smaller, which makes output uncertain with an open input. </a:t>
            </a:r>
          </a:p>
        </p:txBody>
      </p:sp>
    </p:spTree>
    <p:extLst>
      <p:ext uri="{BB962C8B-B14F-4D97-AF65-F5344CB8AC3E}">
        <p14:creationId xmlns:p14="http://schemas.microsoft.com/office/powerpoint/2010/main" val="392954529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23302EB3-B2C9-46D2-8614-2935408DA85D}"/>
              </a:ext>
            </a:extLst>
          </p:cNvPr>
          <p:cNvSpPr txBox="1"/>
          <p:nvPr/>
        </p:nvSpPr>
        <p:spPr>
          <a:xfrm>
            <a:off x="4367261" y="361976"/>
            <a:ext cx="2617511" cy="523220"/>
          </a:xfrm>
          <a:prstGeom prst="rect">
            <a:avLst/>
          </a:prstGeom>
          <a:noFill/>
        </p:spPr>
        <p:txBody>
          <a:bodyPr wrap="none" rtlCol="0">
            <a:spAutoFit/>
          </a:bodyPr>
          <a:lstStyle/>
          <a:p>
            <a:r>
              <a:rPr lang="en-US" sz="2800" b="1" dirty="0"/>
              <a:t>Position Sensors</a:t>
            </a:r>
          </a:p>
        </p:txBody>
      </p:sp>
      <p:pic>
        <p:nvPicPr>
          <p:cNvPr id="5" name="Picture 4">
            <a:extLst>
              <a:ext uri="{FF2B5EF4-FFF2-40B4-BE49-F238E27FC236}">
                <a16:creationId xmlns:a16="http://schemas.microsoft.com/office/drawing/2014/main" id="{8AC865F9-A0B9-4D7F-9DFC-134FC0E7F218}"/>
              </a:ext>
            </a:extLst>
          </p:cNvPr>
          <p:cNvPicPr>
            <a:picLocks noChangeAspect="1"/>
          </p:cNvPicPr>
          <p:nvPr/>
        </p:nvPicPr>
        <p:blipFill>
          <a:blip r:embed="rId2"/>
          <a:stretch>
            <a:fillRect/>
          </a:stretch>
        </p:blipFill>
        <p:spPr>
          <a:xfrm>
            <a:off x="442086" y="1849270"/>
            <a:ext cx="4536389" cy="3012065"/>
          </a:xfrm>
          <a:prstGeom prst="rect">
            <a:avLst/>
          </a:prstGeom>
        </p:spPr>
      </p:pic>
      <p:sp>
        <p:nvSpPr>
          <p:cNvPr id="7" name="Rectangle 6">
            <a:extLst>
              <a:ext uri="{FF2B5EF4-FFF2-40B4-BE49-F238E27FC236}">
                <a16:creationId xmlns:a16="http://schemas.microsoft.com/office/drawing/2014/main" id="{FCAA9486-8626-49AA-831B-E13642E89D67}"/>
              </a:ext>
            </a:extLst>
          </p:cNvPr>
          <p:cNvSpPr/>
          <p:nvPr/>
        </p:nvSpPr>
        <p:spPr>
          <a:xfrm>
            <a:off x="5430982" y="2154973"/>
            <a:ext cx="6096000" cy="1200329"/>
          </a:xfrm>
          <a:prstGeom prst="rect">
            <a:avLst/>
          </a:prstGeom>
        </p:spPr>
        <p:txBody>
          <a:bodyPr>
            <a:spAutoFit/>
          </a:bodyPr>
          <a:lstStyle/>
          <a:p>
            <a:r>
              <a:rPr lang="en-US" b="0" i="0" dirty="0">
                <a:solidFill>
                  <a:srgbClr val="414042"/>
                </a:solidFill>
                <a:effectLst/>
                <a:latin typeface="Lato" panose="020F0502020204030203" pitchFamily="34" charset="0"/>
              </a:rPr>
              <a:t>As their name implies, </a:t>
            </a:r>
            <a:r>
              <a:rPr lang="en-US" b="1" i="0" dirty="0">
                <a:solidFill>
                  <a:srgbClr val="414042"/>
                </a:solidFill>
                <a:effectLst/>
                <a:latin typeface="Lato" panose="020F0502020204030203" pitchFamily="34" charset="0"/>
              </a:rPr>
              <a:t>Position Sensors</a:t>
            </a:r>
            <a:r>
              <a:rPr lang="en-US" b="0" i="0" dirty="0">
                <a:solidFill>
                  <a:srgbClr val="414042"/>
                </a:solidFill>
                <a:effectLst/>
                <a:latin typeface="Lato" panose="020F0502020204030203" pitchFamily="34" charset="0"/>
              </a:rPr>
              <a:t> detect the position of something which means that they are referenced either to or from some fixed point or position. These types of sensors provide a “positional” feedback.</a:t>
            </a:r>
            <a:endParaRPr lang="en-US" dirty="0"/>
          </a:p>
        </p:txBody>
      </p:sp>
      <p:sp>
        <p:nvSpPr>
          <p:cNvPr id="8" name="Rectangle 7">
            <a:extLst>
              <a:ext uri="{FF2B5EF4-FFF2-40B4-BE49-F238E27FC236}">
                <a16:creationId xmlns:a16="http://schemas.microsoft.com/office/drawing/2014/main" id="{0242CDFF-88BC-43D4-859E-214218FB54F7}"/>
              </a:ext>
            </a:extLst>
          </p:cNvPr>
          <p:cNvSpPr/>
          <p:nvPr/>
        </p:nvSpPr>
        <p:spPr>
          <a:xfrm>
            <a:off x="5430982" y="3558633"/>
            <a:ext cx="6096000" cy="923330"/>
          </a:xfrm>
          <a:prstGeom prst="rect">
            <a:avLst/>
          </a:prstGeom>
        </p:spPr>
        <p:txBody>
          <a:bodyPr>
            <a:spAutoFit/>
          </a:bodyPr>
          <a:lstStyle/>
          <a:p>
            <a:r>
              <a:rPr lang="en-US" b="1" i="0" dirty="0">
                <a:solidFill>
                  <a:srgbClr val="414042"/>
                </a:solidFill>
                <a:effectLst/>
                <a:latin typeface="Lato" panose="020F0502020204030203" pitchFamily="34" charset="0"/>
              </a:rPr>
              <a:t>Position Sensors</a:t>
            </a:r>
            <a:r>
              <a:rPr lang="en-US" b="0" i="0" dirty="0">
                <a:solidFill>
                  <a:srgbClr val="414042"/>
                </a:solidFill>
                <a:effectLst/>
                <a:latin typeface="Lato" panose="020F0502020204030203" pitchFamily="34" charset="0"/>
              </a:rPr>
              <a:t> can detect the movement of an object in a straight line using </a:t>
            </a:r>
            <a:r>
              <a:rPr lang="en-US" b="1" i="0" dirty="0">
                <a:solidFill>
                  <a:srgbClr val="414042"/>
                </a:solidFill>
                <a:effectLst/>
                <a:latin typeface="Lato" panose="020F0502020204030203" pitchFamily="34" charset="0"/>
              </a:rPr>
              <a:t>Linear Sensors</a:t>
            </a:r>
            <a:r>
              <a:rPr lang="en-US" b="0" i="0" dirty="0">
                <a:solidFill>
                  <a:srgbClr val="414042"/>
                </a:solidFill>
                <a:effectLst/>
                <a:latin typeface="Lato" panose="020F0502020204030203" pitchFamily="34" charset="0"/>
              </a:rPr>
              <a:t> or by its angular movement using </a:t>
            </a:r>
            <a:r>
              <a:rPr lang="en-US" b="1" i="0" dirty="0">
                <a:solidFill>
                  <a:srgbClr val="414042"/>
                </a:solidFill>
                <a:effectLst/>
                <a:latin typeface="Lato" panose="020F0502020204030203" pitchFamily="34" charset="0"/>
              </a:rPr>
              <a:t>Rotational Sensors</a:t>
            </a:r>
            <a:r>
              <a:rPr lang="en-US" b="0" i="0" dirty="0">
                <a:solidFill>
                  <a:srgbClr val="414042"/>
                </a:solidFill>
                <a:effectLst/>
                <a:latin typeface="Lato" panose="020F0502020204030203" pitchFamily="34" charset="0"/>
              </a:rPr>
              <a:t>.</a:t>
            </a:r>
            <a:endParaRPr lang="en-US" dirty="0"/>
          </a:p>
        </p:txBody>
      </p:sp>
    </p:spTree>
    <p:extLst>
      <p:ext uri="{BB962C8B-B14F-4D97-AF65-F5344CB8AC3E}">
        <p14:creationId xmlns:p14="http://schemas.microsoft.com/office/powerpoint/2010/main" val="423247785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3072D77-17DA-4956-991B-FD918218EE92}"/>
              </a:ext>
            </a:extLst>
          </p:cNvPr>
          <p:cNvSpPr/>
          <p:nvPr/>
        </p:nvSpPr>
        <p:spPr>
          <a:xfrm>
            <a:off x="692727" y="538356"/>
            <a:ext cx="11009745" cy="1477328"/>
          </a:xfrm>
          <a:prstGeom prst="rect">
            <a:avLst/>
          </a:prstGeom>
        </p:spPr>
        <p:txBody>
          <a:bodyPr wrap="square">
            <a:spAutoFit/>
          </a:bodyPr>
          <a:lstStyle/>
          <a:p>
            <a:r>
              <a:rPr lang="en-US" b="1" i="0" dirty="0">
                <a:solidFill>
                  <a:srgbClr val="404041"/>
                </a:solidFill>
                <a:effectLst/>
                <a:latin typeface="Lato" panose="020F0502020204030203" pitchFamily="34" charset="0"/>
              </a:rPr>
              <a:t>Inductive Proximity Sensors.</a:t>
            </a:r>
          </a:p>
          <a:p>
            <a:r>
              <a:rPr lang="en-US" b="0" i="0" dirty="0">
                <a:solidFill>
                  <a:srgbClr val="414042"/>
                </a:solidFill>
                <a:effectLst/>
                <a:latin typeface="Lato" panose="020F0502020204030203" pitchFamily="34" charset="0"/>
              </a:rPr>
              <a:t>Another type of inductive position sensor in common use is the </a:t>
            </a:r>
            <a:r>
              <a:rPr lang="en-US" b="1" i="0" dirty="0">
                <a:solidFill>
                  <a:srgbClr val="414042"/>
                </a:solidFill>
                <a:effectLst/>
                <a:latin typeface="Lato" panose="020F0502020204030203" pitchFamily="34" charset="0"/>
              </a:rPr>
              <a:t>Inductive Proximity Sensor</a:t>
            </a:r>
            <a:r>
              <a:rPr lang="en-US" b="0" i="0" dirty="0">
                <a:solidFill>
                  <a:srgbClr val="414042"/>
                </a:solidFill>
                <a:effectLst/>
                <a:latin typeface="Lato" panose="020F0502020204030203" pitchFamily="34" charset="0"/>
              </a:rPr>
              <a:t> also called an </a:t>
            </a:r>
            <a:r>
              <a:rPr lang="en-US" b="0" i="1" dirty="0">
                <a:solidFill>
                  <a:srgbClr val="414042"/>
                </a:solidFill>
                <a:effectLst/>
                <a:latin typeface="Lato" panose="020F0502020204030203" pitchFamily="34" charset="0"/>
              </a:rPr>
              <a:t>Eddy current sensor</a:t>
            </a:r>
            <a:r>
              <a:rPr lang="en-US" b="0" i="0" dirty="0">
                <a:solidFill>
                  <a:srgbClr val="414042"/>
                </a:solidFill>
                <a:effectLst/>
                <a:latin typeface="Lato" panose="020F0502020204030203" pitchFamily="34" charset="0"/>
              </a:rPr>
              <a:t>. While they do not actually measure displacement or angular rotation they are mainly used to detect the presence of an object in front of them or within a close proximity, hence their name “proximity sensor”.</a:t>
            </a:r>
          </a:p>
        </p:txBody>
      </p:sp>
      <p:sp>
        <p:nvSpPr>
          <p:cNvPr id="5" name="Rectangle 4">
            <a:extLst>
              <a:ext uri="{FF2B5EF4-FFF2-40B4-BE49-F238E27FC236}">
                <a16:creationId xmlns:a16="http://schemas.microsoft.com/office/drawing/2014/main" id="{85974186-3F54-4427-8E8B-58A7C8A05C87}"/>
              </a:ext>
            </a:extLst>
          </p:cNvPr>
          <p:cNvSpPr/>
          <p:nvPr/>
        </p:nvSpPr>
        <p:spPr>
          <a:xfrm>
            <a:off x="692726" y="2017309"/>
            <a:ext cx="11009745" cy="2308324"/>
          </a:xfrm>
          <a:prstGeom prst="rect">
            <a:avLst/>
          </a:prstGeom>
        </p:spPr>
        <p:txBody>
          <a:bodyPr wrap="square">
            <a:spAutoFit/>
          </a:bodyPr>
          <a:lstStyle/>
          <a:p>
            <a:r>
              <a:rPr lang="en-US" b="0" i="0" dirty="0">
                <a:solidFill>
                  <a:srgbClr val="414042"/>
                </a:solidFill>
                <a:effectLst/>
                <a:latin typeface="Lato" panose="020F0502020204030203" pitchFamily="34" charset="0"/>
              </a:rPr>
              <a:t>Proximity sensors, are non-contact position sensors that use a magnetic field for detection with the simplest magnetic sensor being the reed switch. In an inductive sensor, a coil is wound around an iron core within an electromagnetic field to form an inductive loop.</a:t>
            </a:r>
          </a:p>
          <a:p>
            <a:endParaRPr lang="en-US" b="0" i="0" dirty="0">
              <a:solidFill>
                <a:srgbClr val="414042"/>
              </a:solidFill>
              <a:effectLst/>
              <a:latin typeface="Lato" panose="020F0502020204030203" pitchFamily="34" charset="0"/>
            </a:endParaRPr>
          </a:p>
          <a:p>
            <a:r>
              <a:rPr lang="en-US" b="0" i="0" dirty="0">
                <a:solidFill>
                  <a:srgbClr val="414042"/>
                </a:solidFill>
                <a:effectLst/>
                <a:latin typeface="Lato" panose="020F0502020204030203" pitchFamily="34" charset="0"/>
              </a:rPr>
              <a:t>When a ferromagnetic material is placed within the eddy current field generated around the inductive sensor, such as a ferromagnetic metal plate or metal screw, the inductance of the coil changes significantly. The proximity sensors detection circuit detects this change producing an output voltage. Therefore, inductive proximity sensors operate under the electrical principle of </a:t>
            </a:r>
            <a:r>
              <a:rPr lang="en-US" b="1" i="0" dirty="0">
                <a:solidFill>
                  <a:srgbClr val="414042"/>
                </a:solidFill>
                <a:effectLst/>
                <a:latin typeface="Lato" panose="020F0502020204030203" pitchFamily="34" charset="0"/>
              </a:rPr>
              <a:t>Faraday’s Law of inductance</a:t>
            </a:r>
            <a:r>
              <a:rPr lang="en-US" b="0" i="0" dirty="0">
                <a:solidFill>
                  <a:srgbClr val="414042"/>
                </a:solidFill>
                <a:effectLst/>
                <a:latin typeface="Lato" panose="020F0502020204030203" pitchFamily="34" charset="0"/>
              </a:rPr>
              <a:t>.</a:t>
            </a:r>
          </a:p>
        </p:txBody>
      </p:sp>
      <p:sp>
        <p:nvSpPr>
          <p:cNvPr id="6" name="Rectangle 1">
            <a:extLst>
              <a:ext uri="{FF2B5EF4-FFF2-40B4-BE49-F238E27FC236}">
                <a16:creationId xmlns:a16="http://schemas.microsoft.com/office/drawing/2014/main" id="{B82EA9C6-0287-49C0-BB5F-4915E8FA98A3}"/>
              </a:ext>
            </a:extLst>
          </p:cNvPr>
          <p:cNvSpPr>
            <a:spLocks noChangeArrowheads="1"/>
          </p:cNvSpPr>
          <p:nvPr/>
        </p:nvSpPr>
        <p:spPr bwMode="auto">
          <a:xfrm>
            <a:off x="290166" y="4325633"/>
            <a:ext cx="3428669" cy="687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190440" rIns="0" bIns="6348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500" b="1" i="0" u="none" strike="noStrike" cap="none" normalizeH="0" baseline="0" dirty="0">
                <a:ln>
                  <a:noFill/>
                </a:ln>
                <a:solidFill>
                  <a:srgbClr val="404041"/>
                </a:solidFill>
                <a:effectLst/>
                <a:latin typeface="Lato" panose="020F0502020204030203" pitchFamily="34" charset="0"/>
              </a:rPr>
              <a:t>Inductive Proximity Sensors</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300" b="0" i="0" u="none" strike="noStrike" cap="none" normalizeH="0" baseline="0" dirty="0">
                <a:ln>
                  <a:noFill/>
                </a:ln>
                <a:solidFill>
                  <a:srgbClr val="414042"/>
                </a:solidFill>
                <a:effectLst/>
                <a:latin typeface="Lato" panose="020F0502020204030203" pitchFamily="34" charset="0"/>
              </a:rPr>
              <a:t>  </a:t>
            </a:r>
            <a:endParaRPr kumimoji="0" lang="en-US" altLang="en-US" sz="15600" b="0" i="0" u="none" strike="noStrike" cap="none" normalizeH="0" baseline="0" dirty="0">
              <a:ln>
                <a:noFill/>
              </a:ln>
              <a:solidFill>
                <a:srgbClr val="414042"/>
              </a:solidFill>
              <a:effectLst/>
              <a:latin typeface="Lato" panose="020F0502020204030203" pitchFamily="34" charset="0"/>
            </a:endParaRPr>
          </a:p>
        </p:txBody>
      </p:sp>
      <p:pic>
        <p:nvPicPr>
          <p:cNvPr id="5122" name="Picture 2" descr="inductive proximity sensor">
            <a:extLst>
              <a:ext uri="{FF2B5EF4-FFF2-40B4-BE49-F238E27FC236}">
                <a16:creationId xmlns:a16="http://schemas.microsoft.com/office/drawing/2014/main" id="{5DD9B0EB-E07D-4AE1-807B-E5B1DB87DE4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18836" y="4288587"/>
            <a:ext cx="3705225" cy="24860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652603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06B2695A-264B-497A-BEB9-12DF862C19C6}"/>
              </a:ext>
            </a:extLst>
          </p:cNvPr>
          <p:cNvSpPr txBox="1"/>
          <p:nvPr/>
        </p:nvSpPr>
        <p:spPr>
          <a:xfrm>
            <a:off x="4182918" y="225375"/>
            <a:ext cx="4342343" cy="646331"/>
          </a:xfrm>
          <a:prstGeom prst="rect">
            <a:avLst/>
          </a:prstGeom>
          <a:noFill/>
        </p:spPr>
        <p:txBody>
          <a:bodyPr wrap="none" rtlCol="0">
            <a:spAutoFit/>
          </a:bodyPr>
          <a:lstStyle/>
          <a:p>
            <a:r>
              <a:rPr lang="en-US" sz="3600" dirty="0"/>
              <a:t>Sensors and Actuators</a:t>
            </a:r>
          </a:p>
        </p:txBody>
      </p:sp>
      <p:sp>
        <p:nvSpPr>
          <p:cNvPr id="5" name="Rectangle 4">
            <a:extLst>
              <a:ext uri="{FF2B5EF4-FFF2-40B4-BE49-F238E27FC236}">
                <a16:creationId xmlns:a16="http://schemas.microsoft.com/office/drawing/2014/main" id="{6EAE4FB6-99D2-418D-9F39-DD6D7242223D}"/>
              </a:ext>
            </a:extLst>
          </p:cNvPr>
          <p:cNvSpPr/>
          <p:nvPr/>
        </p:nvSpPr>
        <p:spPr>
          <a:xfrm>
            <a:off x="919761" y="1119970"/>
            <a:ext cx="4824398" cy="369332"/>
          </a:xfrm>
          <a:prstGeom prst="rect">
            <a:avLst/>
          </a:prstGeom>
        </p:spPr>
        <p:txBody>
          <a:bodyPr wrap="none">
            <a:spAutoFit/>
          </a:bodyPr>
          <a:lstStyle/>
          <a:p>
            <a:r>
              <a:rPr lang="en-US" b="1" i="0" dirty="0">
                <a:solidFill>
                  <a:srgbClr val="404041"/>
                </a:solidFill>
                <a:effectLst/>
                <a:latin typeface="Lato" panose="020F0502020204030203" pitchFamily="34" charset="0"/>
              </a:rPr>
              <a:t>Common Sensors/Transducers and Actuators</a:t>
            </a:r>
          </a:p>
        </p:txBody>
      </p:sp>
      <p:graphicFrame>
        <p:nvGraphicFramePr>
          <p:cNvPr id="7" name="Table 6">
            <a:extLst>
              <a:ext uri="{FF2B5EF4-FFF2-40B4-BE49-F238E27FC236}">
                <a16:creationId xmlns:a16="http://schemas.microsoft.com/office/drawing/2014/main" id="{B45A4F7F-8CA4-4927-8ACD-AF6AC88DF55D}"/>
              </a:ext>
            </a:extLst>
          </p:cNvPr>
          <p:cNvGraphicFramePr>
            <a:graphicFrameLocks noGrp="1"/>
          </p:cNvGraphicFramePr>
          <p:nvPr>
            <p:extLst>
              <p:ext uri="{D42A27DB-BD31-4B8C-83A1-F6EECF244321}">
                <p14:modId xmlns:p14="http://schemas.microsoft.com/office/powerpoint/2010/main" val="3966215802"/>
              </p:ext>
            </p:extLst>
          </p:nvPr>
        </p:nvGraphicFramePr>
        <p:xfrm>
          <a:off x="1911927" y="1737566"/>
          <a:ext cx="8238836" cy="4356718"/>
        </p:xfrm>
        <a:graphic>
          <a:graphicData uri="http://schemas.openxmlformats.org/drawingml/2006/table">
            <a:tbl>
              <a:tblPr/>
              <a:tblGrid>
                <a:gridCol w="1804696">
                  <a:extLst>
                    <a:ext uri="{9D8B030D-6E8A-4147-A177-3AD203B41FA5}">
                      <a16:colId xmlns:a16="http://schemas.microsoft.com/office/drawing/2014/main" val="2058070752"/>
                    </a:ext>
                  </a:extLst>
                </a:gridCol>
                <a:gridCol w="4080187">
                  <a:extLst>
                    <a:ext uri="{9D8B030D-6E8A-4147-A177-3AD203B41FA5}">
                      <a16:colId xmlns:a16="http://schemas.microsoft.com/office/drawing/2014/main" val="4131532410"/>
                    </a:ext>
                  </a:extLst>
                </a:gridCol>
                <a:gridCol w="2353953">
                  <a:extLst>
                    <a:ext uri="{9D8B030D-6E8A-4147-A177-3AD203B41FA5}">
                      <a16:colId xmlns:a16="http://schemas.microsoft.com/office/drawing/2014/main" val="1557238160"/>
                    </a:ext>
                  </a:extLst>
                </a:gridCol>
              </a:tblGrid>
              <a:tr h="996619">
                <a:tc>
                  <a:txBody>
                    <a:bodyPr/>
                    <a:lstStyle/>
                    <a:p>
                      <a:pPr algn="ctr"/>
                      <a:r>
                        <a:rPr lang="en-US" sz="1800" dirty="0">
                          <a:solidFill>
                            <a:srgbClr val="FFFFFF"/>
                          </a:solidFill>
                          <a:effectLst/>
                        </a:rPr>
                        <a:t>Quantity being</a:t>
                      </a:r>
                      <a:br>
                        <a:rPr lang="en-US" sz="1800" dirty="0">
                          <a:solidFill>
                            <a:srgbClr val="FFFFFF"/>
                          </a:solidFill>
                          <a:effectLst/>
                        </a:rPr>
                      </a:br>
                      <a:r>
                        <a:rPr lang="en-US" sz="1800" dirty="0">
                          <a:solidFill>
                            <a:srgbClr val="FFFFFF"/>
                          </a:solidFill>
                          <a:effectLst/>
                        </a:rPr>
                        <a:t>Measured</a:t>
                      </a:r>
                    </a:p>
                  </a:txBody>
                  <a:tcPr marL="21115" marR="21115" marT="42230" marB="42230" anchor="ctr">
                    <a:lnL w="6350" cap="flat" cmpd="sng" algn="ctr">
                      <a:solidFill>
                        <a:srgbClr val="414143"/>
                      </a:solidFill>
                      <a:prstDash val="solid"/>
                      <a:round/>
                      <a:headEnd type="none" w="med" len="med"/>
                      <a:tailEnd type="none" w="med" len="med"/>
                    </a:lnL>
                    <a:lnR w="6350" cap="flat" cmpd="sng" algn="ctr">
                      <a:solidFill>
                        <a:srgbClr val="414143"/>
                      </a:solidFill>
                      <a:prstDash val="solid"/>
                      <a:round/>
                      <a:headEnd type="none" w="med" len="med"/>
                      <a:tailEnd type="none" w="med" len="med"/>
                    </a:lnR>
                    <a:lnT w="6350" cap="flat" cmpd="sng" algn="ctr">
                      <a:solidFill>
                        <a:srgbClr val="414143"/>
                      </a:solidFill>
                      <a:prstDash val="solid"/>
                      <a:round/>
                      <a:headEnd type="none" w="med" len="med"/>
                      <a:tailEnd type="none" w="med" len="med"/>
                    </a:lnT>
                    <a:lnB w="6350" cap="flat" cmpd="sng" algn="ctr">
                      <a:solidFill>
                        <a:srgbClr val="414143"/>
                      </a:solidFill>
                      <a:prstDash val="solid"/>
                      <a:round/>
                      <a:headEnd type="none" w="med" len="med"/>
                      <a:tailEnd type="none" w="med" len="med"/>
                    </a:lnB>
                    <a:solidFill>
                      <a:srgbClr val="414143"/>
                    </a:solidFill>
                  </a:tcPr>
                </a:tc>
                <a:tc>
                  <a:txBody>
                    <a:bodyPr/>
                    <a:lstStyle/>
                    <a:p>
                      <a:pPr algn="ctr"/>
                      <a:r>
                        <a:rPr lang="en-US" sz="1800">
                          <a:solidFill>
                            <a:srgbClr val="FFFFFF"/>
                          </a:solidFill>
                          <a:effectLst/>
                        </a:rPr>
                        <a:t>Input Device</a:t>
                      </a:r>
                      <a:br>
                        <a:rPr lang="en-US" sz="1800">
                          <a:solidFill>
                            <a:srgbClr val="FFFFFF"/>
                          </a:solidFill>
                          <a:effectLst/>
                        </a:rPr>
                      </a:br>
                      <a:r>
                        <a:rPr lang="en-US" sz="1800">
                          <a:solidFill>
                            <a:srgbClr val="FFFFFF"/>
                          </a:solidFill>
                          <a:effectLst/>
                        </a:rPr>
                        <a:t>(Sensor)</a:t>
                      </a:r>
                    </a:p>
                  </a:txBody>
                  <a:tcPr marL="21115" marR="21115" marT="42230" marB="42230" anchor="ctr">
                    <a:lnL w="6350" cap="flat" cmpd="sng" algn="ctr">
                      <a:solidFill>
                        <a:srgbClr val="414143"/>
                      </a:solidFill>
                      <a:prstDash val="solid"/>
                      <a:round/>
                      <a:headEnd type="none" w="med" len="med"/>
                      <a:tailEnd type="none" w="med" len="med"/>
                    </a:lnL>
                    <a:lnR w="6350" cap="flat" cmpd="sng" algn="ctr">
                      <a:solidFill>
                        <a:srgbClr val="414143"/>
                      </a:solidFill>
                      <a:prstDash val="solid"/>
                      <a:round/>
                      <a:headEnd type="none" w="med" len="med"/>
                      <a:tailEnd type="none" w="med" len="med"/>
                    </a:lnR>
                    <a:lnT w="6350" cap="flat" cmpd="sng" algn="ctr">
                      <a:solidFill>
                        <a:srgbClr val="414143"/>
                      </a:solidFill>
                      <a:prstDash val="solid"/>
                      <a:round/>
                      <a:headEnd type="none" w="med" len="med"/>
                      <a:tailEnd type="none" w="med" len="med"/>
                    </a:lnT>
                    <a:lnB w="6350" cap="flat" cmpd="sng" algn="ctr">
                      <a:solidFill>
                        <a:srgbClr val="414143"/>
                      </a:solidFill>
                      <a:prstDash val="solid"/>
                      <a:round/>
                      <a:headEnd type="none" w="med" len="med"/>
                      <a:tailEnd type="none" w="med" len="med"/>
                    </a:lnB>
                    <a:solidFill>
                      <a:srgbClr val="414143"/>
                    </a:solidFill>
                  </a:tcPr>
                </a:tc>
                <a:tc>
                  <a:txBody>
                    <a:bodyPr/>
                    <a:lstStyle/>
                    <a:p>
                      <a:pPr algn="ctr"/>
                      <a:r>
                        <a:rPr lang="en-US" sz="1800">
                          <a:solidFill>
                            <a:srgbClr val="FFFFFF"/>
                          </a:solidFill>
                          <a:effectLst/>
                        </a:rPr>
                        <a:t>Output Device</a:t>
                      </a:r>
                      <a:br>
                        <a:rPr lang="en-US" sz="1800">
                          <a:solidFill>
                            <a:srgbClr val="FFFFFF"/>
                          </a:solidFill>
                          <a:effectLst/>
                        </a:rPr>
                      </a:br>
                      <a:r>
                        <a:rPr lang="en-US" sz="1800">
                          <a:solidFill>
                            <a:srgbClr val="FFFFFF"/>
                          </a:solidFill>
                          <a:effectLst/>
                        </a:rPr>
                        <a:t>(Actuator)</a:t>
                      </a:r>
                    </a:p>
                  </a:txBody>
                  <a:tcPr marL="21115" marR="21115" marT="42230" marB="42230" anchor="ctr">
                    <a:lnL w="6350" cap="flat" cmpd="sng" algn="ctr">
                      <a:solidFill>
                        <a:srgbClr val="414143"/>
                      </a:solidFill>
                      <a:prstDash val="solid"/>
                      <a:round/>
                      <a:headEnd type="none" w="med" len="med"/>
                      <a:tailEnd type="none" w="med" len="med"/>
                    </a:lnL>
                    <a:lnR w="6350" cap="flat" cmpd="sng" algn="ctr">
                      <a:solidFill>
                        <a:srgbClr val="414143"/>
                      </a:solidFill>
                      <a:prstDash val="solid"/>
                      <a:round/>
                      <a:headEnd type="none" w="med" len="med"/>
                      <a:tailEnd type="none" w="med" len="med"/>
                    </a:lnR>
                    <a:lnT w="6350" cap="flat" cmpd="sng" algn="ctr">
                      <a:solidFill>
                        <a:srgbClr val="414143"/>
                      </a:solidFill>
                      <a:prstDash val="solid"/>
                      <a:round/>
                      <a:headEnd type="none" w="med" len="med"/>
                      <a:tailEnd type="none" w="med" len="med"/>
                    </a:lnT>
                    <a:lnB w="6350" cap="flat" cmpd="sng" algn="ctr">
                      <a:solidFill>
                        <a:srgbClr val="414143"/>
                      </a:solidFill>
                      <a:prstDash val="solid"/>
                      <a:round/>
                      <a:headEnd type="none" w="med" len="med"/>
                      <a:tailEnd type="none" w="med" len="med"/>
                    </a:lnB>
                    <a:solidFill>
                      <a:srgbClr val="414143"/>
                    </a:solidFill>
                  </a:tcPr>
                </a:tc>
                <a:extLst>
                  <a:ext uri="{0D108BD9-81ED-4DB2-BD59-A6C34878D82A}">
                    <a16:rowId xmlns:a16="http://schemas.microsoft.com/office/drawing/2014/main" val="1322278662"/>
                  </a:ext>
                </a:extLst>
              </a:tr>
              <a:tr h="1179050">
                <a:tc>
                  <a:txBody>
                    <a:bodyPr/>
                    <a:lstStyle/>
                    <a:p>
                      <a:pPr algn="ctr"/>
                      <a:r>
                        <a:rPr lang="en-US" sz="1800" dirty="0">
                          <a:solidFill>
                            <a:srgbClr val="414143"/>
                          </a:solidFill>
                          <a:effectLst/>
                        </a:rPr>
                        <a:t>Light Level</a:t>
                      </a:r>
                    </a:p>
                  </a:txBody>
                  <a:tcPr marL="21115" marR="21115" marT="42230" marB="42230" anchor="ctr">
                    <a:lnL w="6350" cap="flat" cmpd="sng" algn="ctr">
                      <a:solidFill>
                        <a:srgbClr val="414143"/>
                      </a:solidFill>
                      <a:prstDash val="solid"/>
                      <a:round/>
                      <a:headEnd type="none" w="med" len="med"/>
                      <a:tailEnd type="none" w="med" len="med"/>
                    </a:lnL>
                    <a:lnR w="6350" cap="flat" cmpd="sng" algn="ctr">
                      <a:solidFill>
                        <a:srgbClr val="414143"/>
                      </a:solidFill>
                      <a:prstDash val="solid"/>
                      <a:round/>
                      <a:headEnd type="none" w="med" len="med"/>
                      <a:tailEnd type="none" w="med" len="med"/>
                    </a:lnR>
                    <a:lnT w="6350" cap="flat" cmpd="sng" algn="ctr">
                      <a:solidFill>
                        <a:srgbClr val="414143"/>
                      </a:solidFill>
                      <a:prstDash val="solid"/>
                      <a:round/>
                      <a:headEnd type="none" w="med" len="med"/>
                      <a:tailEnd type="none" w="med" len="med"/>
                    </a:lnT>
                    <a:lnB w="6350" cap="flat" cmpd="sng" algn="ctr">
                      <a:solidFill>
                        <a:srgbClr val="414143"/>
                      </a:solidFill>
                      <a:prstDash val="solid"/>
                      <a:round/>
                      <a:headEnd type="none" w="med" len="med"/>
                      <a:tailEnd type="none" w="med" len="med"/>
                    </a:lnB>
                  </a:tcPr>
                </a:tc>
                <a:tc>
                  <a:txBody>
                    <a:bodyPr/>
                    <a:lstStyle/>
                    <a:p>
                      <a:pPr algn="ctr"/>
                      <a:r>
                        <a:rPr lang="en-US" sz="1800" dirty="0">
                          <a:solidFill>
                            <a:srgbClr val="414143"/>
                          </a:solidFill>
                          <a:effectLst/>
                        </a:rPr>
                        <a:t>Light Dependent Resistor (LDR)</a:t>
                      </a:r>
                      <a:br>
                        <a:rPr lang="en-US" sz="1800" dirty="0">
                          <a:solidFill>
                            <a:srgbClr val="414143"/>
                          </a:solidFill>
                          <a:effectLst/>
                        </a:rPr>
                      </a:br>
                      <a:r>
                        <a:rPr lang="en-US" sz="1800" dirty="0">
                          <a:solidFill>
                            <a:srgbClr val="414143"/>
                          </a:solidFill>
                          <a:effectLst/>
                        </a:rPr>
                        <a:t>Photodiode</a:t>
                      </a:r>
                      <a:br>
                        <a:rPr lang="en-US" sz="1800" dirty="0">
                          <a:solidFill>
                            <a:srgbClr val="414143"/>
                          </a:solidFill>
                          <a:effectLst/>
                        </a:rPr>
                      </a:br>
                      <a:r>
                        <a:rPr lang="en-US" sz="1800" dirty="0">
                          <a:solidFill>
                            <a:srgbClr val="414143"/>
                          </a:solidFill>
                          <a:effectLst/>
                        </a:rPr>
                        <a:t>Photo-transistor</a:t>
                      </a:r>
                      <a:br>
                        <a:rPr lang="en-US" sz="1800" dirty="0">
                          <a:solidFill>
                            <a:srgbClr val="414143"/>
                          </a:solidFill>
                          <a:effectLst/>
                        </a:rPr>
                      </a:br>
                      <a:r>
                        <a:rPr lang="en-US" sz="1800" dirty="0">
                          <a:solidFill>
                            <a:srgbClr val="414143"/>
                          </a:solidFill>
                          <a:effectLst/>
                        </a:rPr>
                        <a:t>Solar Cell</a:t>
                      </a:r>
                    </a:p>
                  </a:txBody>
                  <a:tcPr marL="21115" marR="21115" marT="42230" marB="42230" anchor="ctr">
                    <a:lnL w="6350" cap="flat" cmpd="sng" algn="ctr">
                      <a:solidFill>
                        <a:srgbClr val="414143"/>
                      </a:solidFill>
                      <a:prstDash val="solid"/>
                      <a:round/>
                      <a:headEnd type="none" w="med" len="med"/>
                      <a:tailEnd type="none" w="med" len="med"/>
                    </a:lnL>
                    <a:lnR w="6350" cap="flat" cmpd="sng" algn="ctr">
                      <a:solidFill>
                        <a:srgbClr val="414143"/>
                      </a:solidFill>
                      <a:prstDash val="solid"/>
                      <a:round/>
                      <a:headEnd type="none" w="med" len="med"/>
                      <a:tailEnd type="none" w="med" len="med"/>
                    </a:lnR>
                    <a:lnT w="6350" cap="flat" cmpd="sng" algn="ctr">
                      <a:solidFill>
                        <a:srgbClr val="414143"/>
                      </a:solidFill>
                      <a:prstDash val="solid"/>
                      <a:round/>
                      <a:headEnd type="none" w="med" len="med"/>
                      <a:tailEnd type="none" w="med" len="med"/>
                    </a:lnT>
                    <a:lnB w="6350" cap="flat" cmpd="sng" algn="ctr">
                      <a:solidFill>
                        <a:srgbClr val="414143"/>
                      </a:solidFill>
                      <a:prstDash val="solid"/>
                      <a:round/>
                      <a:headEnd type="none" w="med" len="med"/>
                      <a:tailEnd type="none" w="med" len="med"/>
                    </a:lnB>
                  </a:tcPr>
                </a:tc>
                <a:tc>
                  <a:txBody>
                    <a:bodyPr/>
                    <a:lstStyle/>
                    <a:p>
                      <a:pPr algn="ctr"/>
                      <a:r>
                        <a:rPr lang="en-US" sz="1800">
                          <a:solidFill>
                            <a:srgbClr val="414143"/>
                          </a:solidFill>
                          <a:effectLst/>
                        </a:rPr>
                        <a:t>Lights &amp; Lamps</a:t>
                      </a:r>
                      <a:br>
                        <a:rPr lang="en-US" sz="1800">
                          <a:solidFill>
                            <a:srgbClr val="414143"/>
                          </a:solidFill>
                          <a:effectLst/>
                        </a:rPr>
                      </a:br>
                      <a:r>
                        <a:rPr lang="en-US" sz="1800">
                          <a:solidFill>
                            <a:srgbClr val="414143"/>
                          </a:solidFill>
                          <a:effectLst/>
                        </a:rPr>
                        <a:t>LED’s &amp; Displays</a:t>
                      </a:r>
                      <a:br>
                        <a:rPr lang="en-US" sz="1800">
                          <a:solidFill>
                            <a:srgbClr val="414143"/>
                          </a:solidFill>
                          <a:effectLst/>
                        </a:rPr>
                      </a:br>
                      <a:r>
                        <a:rPr lang="en-US" sz="1800">
                          <a:solidFill>
                            <a:srgbClr val="414143"/>
                          </a:solidFill>
                          <a:effectLst/>
                        </a:rPr>
                        <a:t>Fibre Optics</a:t>
                      </a:r>
                    </a:p>
                  </a:txBody>
                  <a:tcPr marL="21115" marR="21115" marT="42230" marB="42230" anchor="ctr">
                    <a:lnL w="6350" cap="flat" cmpd="sng" algn="ctr">
                      <a:solidFill>
                        <a:srgbClr val="414143"/>
                      </a:solidFill>
                      <a:prstDash val="solid"/>
                      <a:round/>
                      <a:headEnd type="none" w="med" len="med"/>
                      <a:tailEnd type="none" w="med" len="med"/>
                    </a:lnL>
                    <a:lnR w="6350" cap="flat" cmpd="sng" algn="ctr">
                      <a:solidFill>
                        <a:srgbClr val="414143"/>
                      </a:solidFill>
                      <a:prstDash val="solid"/>
                      <a:round/>
                      <a:headEnd type="none" w="med" len="med"/>
                      <a:tailEnd type="none" w="med" len="med"/>
                    </a:lnR>
                    <a:lnT w="6350" cap="flat" cmpd="sng" algn="ctr">
                      <a:solidFill>
                        <a:srgbClr val="414143"/>
                      </a:solidFill>
                      <a:prstDash val="solid"/>
                      <a:round/>
                      <a:headEnd type="none" w="med" len="med"/>
                      <a:tailEnd type="none" w="med" len="med"/>
                    </a:lnT>
                    <a:lnB w="6350" cap="flat" cmpd="sng" algn="ctr">
                      <a:solidFill>
                        <a:srgbClr val="414143"/>
                      </a:solidFill>
                      <a:prstDash val="solid"/>
                      <a:round/>
                      <a:headEnd type="none" w="med" len="med"/>
                      <a:tailEnd type="none" w="med" len="med"/>
                    </a:lnB>
                  </a:tcPr>
                </a:tc>
                <a:extLst>
                  <a:ext uri="{0D108BD9-81ED-4DB2-BD59-A6C34878D82A}">
                    <a16:rowId xmlns:a16="http://schemas.microsoft.com/office/drawing/2014/main" val="3755810458"/>
                  </a:ext>
                </a:extLst>
              </a:tr>
              <a:tr h="1179050">
                <a:tc>
                  <a:txBody>
                    <a:bodyPr/>
                    <a:lstStyle/>
                    <a:p>
                      <a:pPr algn="ctr"/>
                      <a:r>
                        <a:rPr lang="en-US" sz="1800">
                          <a:solidFill>
                            <a:srgbClr val="414143"/>
                          </a:solidFill>
                          <a:effectLst/>
                        </a:rPr>
                        <a:t>Temperature</a:t>
                      </a:r>
                    </a:p>
                  </a:txBody>
                  <a:tcPr marL="21115" marR="21115" marT="42230" marB="42230" anchor="ctr">
                    <a:lnL w="6350" cap="flat" cmpd="sng" algn="ctr">
                      <a:solidFill>
                        <a:srgbClr val="414143"/>
                      </a:solidFill>
                      <a:prstDash val="solid"/>
                      <a:round/>
                      <a:headEnd type="none" w="med" len="med"/>
                      <a:tailEnd type="none" w="med" len="med"/>
                    </a:lnL>
                    <a:lnR w="6350" cap="flat" cmpd="sng" algn="ctr">
                      <a:solidFill>
                        <a:srgbClr val="414143"/>
                      </a:solidFill>
                      <a:prstDash val="solid"/>
                      <a:round/>
                      <a:headEnd type="none" w="med" len="med"/>
                      <a:tailEnd type="none" w="med" len="med"/>
                    </a:lnR>
                    <a:lnT w="6350" cap="flat" cmpd="sng" algn="ctr">
                      <a:solidFill>
                        <a:srgbClr val="414143"/>
                      </a:solidFill>
                      <a:prstDash val="solid"/>
                      <a:round/>
                      <a:headEnd type="none" w="med" len="med"/>
                      <a:tailEnd type="none" w="med" len="med"/>
                    </a:lnT>
                    <a:lnB w="6350" cap="flat" cmpd="sng" algn="ctr">
                      <a:solidFill>
                        <a:srgbClr val="414143"/>
                      </a:solidFill>
                      <a:prstDash val="solid"/>
                      <a:round/>
                      <a:headEnd type="none" w="med" len="med"/>
                      <a:tailEnd type="none" w="med" len="med"/>
                    </a:lnB>
                  </a:tcPr>
                </a:tc>
                <a:tc>
                  <a:txBody>
                    <a:bodyPr/>
                    <a:lstStyle/>
                    <a:p>
                      <a:pPr algn="ctr"/>
                      <a:r>
                        <a:rPr lang="en-US" sz="1800" dirty="0">
                          <a:solidFill>
                            <a:srgbClr val="414143"/>
                          </a:solidFill>
                          <a:effectLst/>
                        </a:rPr>
                        <a:t>Thermocouple</a:t>
                      </a:r>
                      <a:br>
                        <a:rPr lang="en-US" sz="1800" dirty="0">
                          <a:solidFill>
                            <a:srgbClr val="414143"/>
                          </a:solidFill>
                          <a:effectLst/>
                        </a:rPr>
                      </a:br>
                      <a:r>
                        <a:rPr lang="en-US" sz="1800" dirty="0">
                          <a:solidFill>
                            <a:srgbClr val="414143"/>
                          </a:solidFill>
                          <a:effectLst/>
                        </a:rPr>
                        <a:t>Thermistor</a:t>
                      </a:r>
                      <a:br>
                        <a:rPr lang="en-US" sz="1800" dirty="0">
                          <a:solidFill>
                            <a:srgbClr val="414143"/>
                          </a:solidFill>
                          <a:effectLst/>
                        </a:rPr>
                      </a:br>
                      <a:r>
                        <a:rPr lang="en-US" sz="1800" dirty="0">
                          <a:solidFill>
                            <a:srgbClr val="414143"/>
                          </a:solidFill>
                          <a:effectLst/>
                        </a:rPr>
                        <a:t>Thermostat</a:t>
                      </a:r>
                      <a:br>
                        <a:rPr lang="en-US" sz="1800" dirty="0">
                          <a:solidFill>
                            <a:srgbClr val="414143"/>
                          </a:solidFill>
                          <a:effectLst/>
                        </a:rPr>
                      </a:br>
                      <a:r>
                        <a:rPr lang="en-US" sz="1800" dirty="0">
                          <a:solidFill>
                            <a:srgbClr val="414143"/>
                          </a:solidFill>
                          <a:effectLst/>
                        </a:rPr>
                        <a:t>Resistive Temperature Detectors</a:t>
                      </a:r>
                    </a:p>
                  </a:txBody>
                  <a:tcPr marL="21115" marR="21115" marT="42230" marB="42230" anchor="ctr">
                    <a:lnL w="6350" cap="flat" cmpd="sng" algn="ctr">
                      <a:solidFill>
                        <a:srgbClr val="414143"/>
                      </a:solidFill>
                      <a:prstDash val="solid"/>
                      <a:round/>
                      <a:headEnd type="none" w="med" len="med"/>
                      <a:tailEnd type="none" w="med" len="med"/>
                    </a:lnL>
                    <a:lnR w="6350" cap="flat" cmpd="sng" algn="ctr">
                      <a:solidFill>
                        <a:srgbClr val="414143"/>
                      </a:solidFill>
                      <a:prstDash val="solid"/>
                      <a:round/>
                      <a:headEnd type="none" w="med" len="med"/>
                      <a:tailEnd type="none" w="med" len="med"/>
                    </a:lnR>
                    <a:lnT w="6350" cap="flat" cmpd="sng" algn="ctr">
                      <a:solidFill>
                        <a:srgbClr val="414143"/>
                      </a:solidFill>
                      <a:prstDash val="solid"/>
                      <a:round/>
                      <a:headEnd type="none" w="med" len="med"/>
                      <a:tailEnd type="none" w="med" len="med"/>
                    </a:lnT>
                    <a:lnB w="6350" cap="flat" cmpd="sng" algn="ctr">
                      <a:solidFill>
                        <a:srgbClr val="414143"/>
                      </a:solidFill>
                      <a:prstDash val="solid"/>
                      <a:round/>
                      <a:headEnd type="none" w="med" len="med"/>
                      <a:tailEnd type="none" w="med" len="med"/>
                    </a:lnB>
                  </a:tcPr>
                </a:tc>
                <a:tc>
                  <a:txBody>
                    <a:bodyPr/>
                    <a:lstStyle/>
                    <a:p>
                      <a:pPr algn="ctr"/>
                      <a:r>
                        <a:rPr lang="en-US" sz="1800" dirty="0">
                          <a:solidFill>
                            <a:srgbClr val="414143"/>
                          </a:solidFill>
                          <a:effectLst/>
                        </a:rPr>
                        <a:t>Heater</a:t>
                      </a:r>
                      <a:br>
                        <a:rPr lang="en-US" sz="1800" dirty="0">
                          <a:solidFill>
                            <a:srgbClr val="414143"/>
                          </a:solidFill>
                          <a:effectLst/>
                        </a:rPr>
                      </a:br>
                      <a:r>
                        <a:rPr lang="en-US" sz="1800" dirty="0">
                          <a:solidFill>
                            <a:srgbClr val="414143"/>
                          </a:solidFill>
                          <a:effectLst/>
                        </a:rPr>
                        <a:t>Fan</a:t>
                      </a:r>
                    </a:p>
                  </a:txBody>
                  <a:tcPr marL="21115" marR="21115" marT="42230" marB="42230" anchor="ctr">
                    <a:lnL w="6350" cap="flat" cmpd="sng" algn="ctr">
                      <a:solidFill>
                        <a:srgbClr val="414143"/>
                      </a:solidFill>
                      <a:prstDash val="solid"/>
                      <a:round/>
                      <a:headEnd type="none" w="med" len="med"/>
                      <a:tailEnd type="none" w="med" len="med"/>
                    </a:lnL>
                    <a:lnR w="6350" cap="flat" cmpd="sng" algn="ctr">
                      <a:solidFill>
                        <a:srgbClr val="414143"/>
                      </a:solidFill>
                      <a:prstDash val="solid"/>
                      <a:round/>
                      <a:headEnd type="none" w="med" len="med"/>
                      <a:tailEnd type="none" w="med" len="med"/>
                    </a:lnR>
                    <a:lnT w="6350" cap="flat" cmpd="sng" algn="ctr">
                      <a:solidFill>
                        <a:srgbClr val="414143"/>
                      </a:solidFill>
                      <a:prstDash val="solid"/>
                      <a:round/>
                      <a:headEnd type="none" w="med" len="med"/>
                      <a:tailEnd type="none" w="med" len="med"/>
                    </a:lnT>
                    <a:lnB w="6350" cap="flat" cmpd="sng" algn="ctr">
                      <a:solidFill>
                        <a:srgbClr val="414143"/>
                      </a:solidFill>
                      <a:prstDash val="solid"/>
                      <a:round/>
                      <a:headEnd type="none" w="med" len="med"/>
                      <a:tailEnd type="none" w="med" len="med"/>
                    </a:lnB>
                  </a:tcPr>
                </a:tc>
                <a:extLst>
                  <a:ext uri="{0D108BD9-81ED-4DB2-BD59-A6C34878D82A}">
                    <a16:rowId xmlns:a16="http://schemas.microsoft.com/office/drawing/2014/main" val="2214488773"/>
                  </a:ext>
                </a:extLst>
              </a:tr>
              <a:tr h="996619">
                <a:tc>
                  <a:txBody>
                    <a:bodyPr/>
                    <a:lstStyle/>
                    <a:p>
                      <a:pPr algn="ctr"/>
                      <a:r>
                        <a:rPr lang="en-US" sz="1800">
                          <a:solidFill>
                            <a:srgbClr val="414143"/>
                          </a:solidFill>
                          <a:effectLst/>
                        </a:rPr>
                        <a:t>Force/Pressure</a:t>
                      </a:r>
                    </a:p>
                  </a:txBody>
                  <a:tcPr marL="21115" marR="21115" marT="42230" marB="42230" anchor="ctr">
                    <a:lnL w="6350" cap="flat" cmpd="sng" algn="ctr">
                      <a:solidFill>
                        <a:srgbClr val="414143"/>
                      </a:solidFill>
                      <a:prstDash val="solid"/>
                      <a:round/>
                      <a:headEnd type="none" w="med" len="med"/>
                      <a:tailEnd type="none" w="med" len="med"/>
                    </a:lnL>
                    <a:lnR w="6350" cap="flat" cmpd="sng" algn="ctr">
                      <a:solidFill>
                        <a:srgbClr val="414143"/>
                      </a:solidFill>
                      <a:prstDash val="solid"/>
                      <a:round/>
                      <a:headEnd type="none" w="med" len="med"/>
                      <a:tailEnd type="none" w="med" len="med"/>
                    </a:lnR>
                    <a:lnT w="6350" cap="flat" cmpd="sng" algn="ctr">
                      <a:solidFill>
                        <a:srgbClr val="414143"/>
                      </a:solidFill>
                      <a:prstDash val="solid"/>
                      <a:round/>
                      <a:headEnd type="none" w="med" len="med"/>
                      <a:tailEnd type="none" w="med" len="med"/>
                    </a:lnT>
                    <a:lnB w="6350" cap="flat" cmpd="sng" algn="ctr">
                      <a:solidFill>
                        <a:srgbClr val="414143"/>
                      </a:solidFill>
                      <a:prstDash val="solid"/>
                      <a:round/>
                      <a:headEnd type="none" w="med" len="med"/>
                      <a:tailEnd type="none" w="med" len="med"/>
                    </a:lnB>
                  </a:tcPr>
                </a:tc>
                <a:tc>
                  <a:txBody>
                    <a:bodyPr/>
                    <a:lstStyle/>
                    <a:p>
                      <a:pPr algn="ctr"/>
                      <a:r>
                        <a:rPr lang="en-US" sz="1800">
                          <a:solidFill>
                            <a:srgbClr val="414143"/>
                          </a:solidFill>
                          <a:effectLst/>
                        </a:rPr>
                        <a:t>Strain Gauge</a:t>
                      </a:r>
                      <a:br>
                        <a:rPr lang="en-US" sz="1800">
                          <a:solidFill>
                            <a:srgbClr val="414143"/>
                          </a:solidFill>
                          <a:effectLst/>
                        </a:rPr>
                      </a:br>
                      <a:r>
                        <a:rPr lang="en-US" sz="1800">
                          <a:solidFill>
                            <a:srgbClr val="414143"/>
                          </a:solidFill>
                          <a:effectLst/>
                        </a:rPr>
                        <a:t>Pressure Switch</a:t>
                      </a:r>
                      <a:br>
                        <a:rPr lang="en-US" sz="1800">
                          <a:solidFill>
                            <a:srgbClr val="414143"/>
                          </a:solidFill>
                          <a:effectLst/>
                        </a:rPr>
                      </a:br>
                      <a:r>
                        <a:rPr lang="en-US" sz="1800">
                          <a:solidFill>
                            <a:srgbClr val="414143"/>
                          </a:solidFill>
                          <a:effectLst/>
                        </a:rPr>
                        <a:t>Load Cells</a:t>
                      </a:r>
                    </a:p>
                  </a:txBody>
                  <a:tcPr marL="21115" marR="21115" marT="42230" marB="42230" anchor="ctr">
                    <a:lnL w="6350" cap="flat" cmpd="sng" algn="ctr">
                      <a:solidFill>
                        <a:srgbClr val="414143"/>
                      </a:solidFill>
                      <a:prstDash val="solid"/>
                      <a:round/>
                      <a:headEnd type="none" w="med" len="med"/>
                      <a:tailEnd type="none" w="med" len="med"/>
                    </a:lnL>
                    <a:lnR w="6350" cap="flat" cmpd="sng" algn="ctr">
                      <a:solidFill>
                        <a:srgbClr val="414143"/>
                      </a:solidFill>
                      <a:prstDash val="solid"/>
                      <a:round/>
                      <a:headEnd type="none" w="med" len="med"/>
                      <a:tailEnd type="none" w="med" len="med"/>
                    </a:lnR>
                    <a:lnT w="6350" cap="flat" cmpd="sng" algn="ctr">
                      <a:solidFill>
                        <a:srgbClr val="414143"/>
                      </a:solidFill>
                      <a:prstDash val="solid"/>
                      <a:round/>
                      <a:headEnd type="none" w="med" len="med"/>
                      <a:tailEnd type="none" w="med" len="med"/>
                    </a:lnT>
                    <a:lnB w="6350" cap="flat" cmpd="sng" algn="ctr">
                      <a:solidFill>
                        <a:srgbClr val="414143"/>
                      </a:solidFill>
                      <a:prstDash val="solid"/>
                      <a:round/>
                      <a:headEnd type="none" w="med" len="med"/>
                      <a:tailEnd type="none" w="med" len="med"/>
                    </a:lnB>
                  </a:tcPr>
                </a:tc>
                <a:tc>
                  <a:txBody>
                    <a:bodyPr/>
                    <a:lstStyle/>
                    <a:p>
                      <a:pPr algn="ctr"/>
                      <a:r>
                        <a:rPr lang="en-US" sz="1800" dirty="0">
                          <a:solidFill>
                            <a:srgbClr val="414143"/>
                          </a:solidFill>
                          <a:effectLst/>
                        </a:rPr>
                        <a:t>Lifts &amp; Jacks</a:t>
                      </a:r>
                      <a:br>
                        <a:rPr lang="en-US" sz="1800" dirty="0">
                          <a:solidFill>
                            <a:srgbClr val="414143"/>
                          </a:solidFill>
                          <a:effectLst/>
                        </a:rPr>
                      </a:br>
                      <a:r>
                        <a:rPr lang="en-US" sz="1800" dirty="0">
                          <a:solidFill>
                            <a:srgbClr val="414143"/>
                          </a:solidFill>
                          <a:effectLst/>
                        </a:rPr>
                        <a:t>Electromagnet</a:t>
                      </a:r>
                      <a:br>
                        <a:rPr lang="en-US" sz="1800" dirty="0">
                          <a:solidFill>
                            <a:srgbClr val="414143"/>
                          </a:solidFill>
                          <a:effectLst/>
                        </a:rPr>
                      </a:br>
                      <a:r>
                        <a:rPr lang="en-US" sz="1800" dirty="0">
                          <a:solidFill>
                            <a:srgbClr val="414143"/>
                          </a:solidFill>
                          <a:effectLst/>
                        </a:rPr>
                        <a:t>Vibration</a:t>
                      </a:r>
                    </a:p>
                  </a:txBody>
                  <a:tcPr marL="21115" marR="21115" marT="42230" marB="42230" anchor="ctr">
                    <a:lnL w="6350" cap="flat" cmpd="sng" algn="ctr">
                      <a:solidFill>
                        <a:srgbClr val="414143"/>
                      </a:solidFill>
                      <a:prstDash val="solid"/>
                      <a:round/>
                      <a:headEnd type="none" w="med" len="med"/>
                      <a:tailEnd type="none" w="med" len="med"/>
                    </a:lnL>
                    <a:lnR w="6350" cap="flat" cmpd="sng" algn="ctr">
                      <a:solidFill>
                        <a:srgbClr val="414143"/>
                      </a:solidFill>
                      <a:prstDash val="solid"/>
                      <a:round/>
                      <a:headEnd type="none" w="med" len="med"/>
                      <a:tailEnd type="none" w="med" len="med"/>
                    </a:lnR>
                    <a:lnT w="6350" cap="flat" cmpd="sng" algn="ctr">
                      <a:solidFill>
                        <a:srgbClr val="414143"/>
                      </a:solidFill>
                      <a:prstDash val="solid"/>
                      <a:round/>
                      <a:headEnd type="none" w="med" len="med"/>
                      <a:tailEnd type="none" w="med" len="med"/>
                    </a:lnT>
                    <a:lnB w="6350" cap="flat" cmpd="sng" algn="ctr">
                      <a:solidFill>
                        <a:srgbClr val="414143"/>
                      </a:solidFill>
                      <a:prstDash val="solid"/>
                      <a:round/>
                      <a:headEnd type="none" w="med" len="med"/>
                      <a:tailEnd type="none" w="med" len="med"/>
                    </a:lnB>
                  </a:tcPr>
                </a:tc>
                <a:extLst>
                  <a:ext uri="{0D108BD9-81ED-4DB2-BD59-A6C34878D82A}">
                    <a16:rowId xmlns:a16="http://schemas.microsoft.com/office/drawing/2014/main" val="3231913821"/>
                  </a:ext>
                </a:extLst>
              </a:tr>
            </a:tbl>
          </a:graphicData>
        </a:graphic>
      </p:graphicFrame>
    </p:spTree>
    <p:extLst>
      <p:ext uri="{BB962C8B-B14F-4D97-AF65-F5344CB8AC3E}">
        <p14:creationId xmlns:p14="http://schemas.microsoft.com/office/powerpoint/2010/main" val="229288043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D1E85C2-F268-4F6F-AE15-7E9BF85F4027}"/>
              </a:ext>
            </a:extLst>
          </p:cNvPr>
          <p:cNvPicPr>
            <a:picLocks noChangeAspect="1"/>
          </p:cNvPicPr>
          <p:nvPr/>
        </p:nvPicPr>
        <p:blipFill>
          <a:blip r:embed="rId2"/>
          <a:stretch>
            <a:fillRect/>
          </a:stretch>
        </p:blipFill>
        <p:spPr>
          <a:xfrm>
            <a:off x="343960" y="1195111"/>
            <a:ext cx="4301931" cy="2381811"/>
          </a:xfrm>
          <a:prstGeom prst="rect">
            <a:avLst/>
          </a:prstGeom>
        </p:spPr>
      </p:pic>
      <p:sp>
        <p:nvSpPr>
          <p:cNvPr id="5" name="Rectangle 4">
            <a:extLst>
              <a:ext uri="{FF2B5EF4-FFF2-40B4-BE49-F238E27FC236}">
                <a16:creationId xmlns:a16="http://schemas.microsoft.com/office/drawing/2014/main" id="{00488FFA-4A9A-4EEB-B2BC-AC4BBB05EED9}"/>
              </a:ext>
            </a:extLst>
          </p:cNvPr>
          <p:cNvSpPr/>
          <p:nvPr/>
        </p:nvSpPr>
        <p:spPr>
          <a:xfrm>
            <a:off x="273507" y="308881"/>
            <a:ext cx="8173135" cy="400110"/>
          </a:xfrm>
          <a:prstGeom prst="rect">
            <a:avLst/>
          </a:prstGeom>
        </p:spPr>
        <p:txBody>
          <a:bodyPr wrap="none">
            <a:spAutoFit/>
          </a:bodyPr>
          <a:lstStyle/>
          <a:p>
            <a:r>
              <a:rPr lang="en-US" sz="2000" dirty="0">
                <a:latin typeface="Avenir"/>
              </a:rPr>
              <a:t>Linear Variable Inductive Transducers (LVIT) (Displacement, Position, Passive)</a:t>
            </a:r>
            <a:endParaRPr lang="en-US" sz="2000" dirty="0"/>
          </a:p>
        </p:txBody>
      </p:sp>
      <p:sp>
        <p:nvSpPr>
          <p:cNvPr id="6" name="Rectangle 5">
            <a:extLst>
              <a:ext uri="{FF2B5EF4-FFF2-40B4-BE49-F238E27FC236}">
                <a16:creationId xmlns:a16="http://schemas.microsoft.com/office/drawing/2014/main" id="{3A8D07A0-63EC-4837-8EE8-63CD9D8A6427}"/>
              </a:ext>
            </a:extLst>
          </p:cNvPr>
          <p:cNvSpPr/>
          <p:nvPr/>
        </p:nvSpPr>
        <p:spPr>
          <a:xfrm>
            <a:off x="4996872" y="1047189"/>
            <a:ext cx="7195128" cy="2677656"/>
          </a:xfrm>
          <a:prstGeom prst="rect">
            <a:avLst/>
          </a:prstGeom>
        </p:spPr>
        <p:txBody>
          <a:bodyPr wrap="square">
            <a:spAutoFit/>
          </a:bodyPr>
          <a:lstStyle/>
          <a:p>
            <a:r>
              <a:rPr lang="en-US" sz="2400" dirty="0">
                <a:latin typeface="Avenir"/>
              </a:rPr>
              <a:t>LVDTs and LVITs offer an extremely long life expectancy in harsh environments and critical applications. These sensors feature friction-free, non-contact inductive magnetic coupling for extremely long cycle life and virtually infinite resolution. Various off the shelf and custom packaging options are available for the most demanding application requirements.</a:t>
            </a:r>
            <a:endParaRPr lang="en-US" sz="2400" dirty="0"/>
          </a:p>
        </p:txBody>
      </p:sp>
      <p:pic>
        <p:nvPicPr>
          <p:cNvPr id="7" name="Picture 6">
            <a:extLst>
              <a:ext uri="{FF2B5EF4-FFF2-40B4-BE49-F238E27FC236}">
                <a16:creationId xmlns:a16="http://schemas.microsoft.com/office/drawing/2014/main" id="{8CCD5A2D-8A47-4982-B3A7-4429C6634813}"/>
              </a:ext>
            </a:extLst>
          </p:cNvPr>
          <p:cNvPicPr>
            <a:picLocks noChangeAspect="1"/>
          </p:cNvPicPr>
          <p:nvPr/>
        </p:nvPicPr>
        <p:blipFill>
          <a:blip r:embed="rId3"/>
          <a:stretch>
            <a:fillRect/>
          </a:stretch>
        </p:blipFill>
        <p:spPr>
          <a:xfrm>
            <a:off x="3127722" y="4007099"/>
            <a:ext cx="2166001" cy="1942911"/>
          </a:xfrm>
          <a:prstGeom prst="rect">
            <a:avLst/>
          </a:prstGeom>
        </p:spPr>
      </p:pic>
      <p:sp>
        <p:nvSpPr>
          <p:cNvPr id="8" name="TextBox 7">
            <a:extLst>
              <a:ext uri="{FF2B5EF4-FFF2-40B4-BE49-F238E27FC236}">
                <a16:creationId xmlns:a16="http://schemas.microsoft.com/office/drawing/2014/main" id="{E9F5F778-ED20-4FA9-A22B-D85864852200}"/>
              </a:ext>
            </a:extLst>
          </p:cNvPr>
          <p:cNvSpPr txBox="1"/>
          <p:nvPr/>
        </p:nvSpPr>
        <p:spPr>
          <a:xfrm>
            <a:off x="3237538" y="6105439"/>
            <a:ext cx="1946367" cy="369332"/>
          </a:xfrm>
          <a:prstGeom prst="rect">
            <a:avLst/>
          </a:prstGeom>
          <a:noFill/>
        </p:spPr>
        <p:txBody>
          <a:bodyPr wrap="none" rtlCol="0">
            <a:spAutoFit/>
          </a:bodyPr>
          <a:lstStyle/>
          <a:p>
            <a:r>
              <a:rPr lang="en-US" dirty="0"/>
              <a:t>Assembly Machine</a:t>
            </a:r>
          </a:p>
        </p:txBody>
      </p:sp>
      <p:pic>
        <p:nvPicPr>
          <p:cNvPr id="9" name="Picture 8">
            <a:extLst>
              <a:ext uri="{FF2B5EF4-FFF2-40B4-BE49-F238E27FC236}">
                <a16:creationId xmlns:a16="http://schemas.microsoft.com/office/drawing/2014/main" id="{9A068FF8-6BD1-46CF-A153-029E9C94F570}"/>
              </a:ext>
            </a:extLst>
          </p:cNvPr>
          <p:cNvPicPr>
            <a:picLocks noChangeAspect="1"/>
          </p:cNvPicPr>
          <p:nvPr/>
        </p:nvPicPr>
        <p:blipFill>
          <a:blip r:embed="rId4"/>
          <a:stretch>
            <a:fillRect/>
          </a:stretch>
        </p:blipFill>
        <p:spPr>
          <a:xfrm>
            <a:off x="5744676" y="4007099"/>
            <a:ext cx="2112023" cy="1942911"/>
          </a:xfrm>
          <a:prstGeom prst="rect">
            <a:avLst/>
          </a:prstGeom>
        </p:spPr>
      </p:pic>
      <p:sp>
        <p:nvSpPr>
          <p:cNvPr id="10" name="TextBox 9">
            <a:extLst>
              <a:ext uri="{FF2B5EF4-FFF2-40B4-BE49-F238E27FC236}">
                <a16:creationId xmlns:a16="http://schemas.microsoft.com/office/drawing/2014/main" id="{591521C3-5A5E-4327-B336-39BB059FE9D1}"/>
              </a:ext>
            </a:extLst>
          </p:cNvPr>
          <p:cNvSpPr txBox="1"/>
          <p:nvPr/>
        </p:nvSpPr>
        <p:spPr>
          <a:xfrm>
            <a:off x="5744677" y="6064143"/>
            <a:ext cx="2035958" cy="646331"/>
          </a:xfrm>
          <a:prstGeom prst="rect">
            <a:avLst/>
          </a:prstGeom>
          <a:noFill/>
        </p:spPr>
        <p:txBody>
          <a:bodyPr wrap="square" rtlCol="0">
            <a:spAutoFit/>
          </a:bodyPr>
          <a:lstStyle/>
          <a:p>
            <a:r>
              <a:rPr lang="en-US" dirty="0"/>
              <a:t>Agriculture Steering Position Feedback</a:t>
            </a:r>
          </a:p>
        </p:txBody>
      </p:sp>
      <p:pic>
        <p:nvPicPr>
          <p:cNvPr id="11" name="Picture 10">
            <a:extLst>
              <a:ext uri="{FF2B5EF4-FFF2-40B4-BE49-F238E27FC236}">
                <a16:creationId xmlns:a16="http://schemas.microsoft.com/office/drawing/2014/main" id="{4AF3097A-AD37-4E5A-BFE1-8B6E476D7C63}"/>
              </a:ext>
            </a:extLst>
          </p:cNvPr>
          <p:cNvPicPr>
            <a:picLocks noChangeAspect="1"/>
          </p:cNvPicPr>
          <p:nvPr/>
        </p:nvPicPr>
        <p:blipFill>
          <a:blip r:embed="rId5"/>
          <a:stretch>
            <a:fillRect/>
          </a:stretch>
        </p:blipFill>
        <p:spPr>
          <a:xfrm>
            <a:off x="8594436" y="4007098"/>
            <a:ext cx="2296462" cy="1942911"/>
          </a:xfrm>
          <a:prstGeom prst="rect">
            <a:avLst/>
          </a:prstGeom>
        </p:spPr>
      </p:pic>
      <p:sp>
        <p:nvSpPr>
          <p:cNvPr id="12" name="TextBox 11">
            <a:extLst>
              <a:ext uri="{FF2B5EF4-FFF2-40B4-BE49-F238E27FC236}">
                <a16:creationId xmlns:a16="http://schemas.microsoft.com/office/drawing/2014/main" id="{EA6ED853-6CD8-4FDF-A60A-E043C1E223AB}"/>
              </a:ext>
            </a:extLst>
          </p:cNvPr>
          <p:cNvSpPr txBox="1"/>
          <p:nvPr/>
        </p:nvSpPr>
        <p:spPr>
          <a:xfrm>
            <a:off x="8598892" y="6105439"/>
            <a:ext cx="2035958" cy="646331"/>
          </a:xfrm>
          <a:prstGeom prst="rect">
            <a:avLst/>
          </a:prstGeom>
          <a:noFill/>
        </p:spPr>
        <p:txBody>
          <a:bodyPr wrap="square" rtlCol="0">
            <a:spAutoFit/>
          </a:bodyPr>
          <a:lstStyle/>
          <a:p>
            <a:r>
              <a:rPr lang="en-US" dirty="0"/>
              <a:t>Automotive Suspension Testing</a:t>
            </a:r>
          </a:p>
        </p:txBody>
      </p:sp>
      <p:sp>
        <p:nvSpPr>
          <p:cNvPr id="13" name="TextBox 12">
            <a:extLst>
              <a:ext uri="{FF2B5EF4-FFF2-40B4-BE49-F238E27FC236}">
                <a16:creationId xmlns:a16="http://schemas.microsoft.com/office/drawing/2014/main" id="{2ADEA4A0-DDB5-457D-82DA-603499272FA6}"/>
              </a:ext>
            </a:extLst>
          </p:cNvPr>
          <p:cNvSpPr txBox="1"/>
          <p:nvPr/>
        </p:nvSpPr>
        <p:spPr>
          <a:xfrm>
            <a:off x="470897" y="4439944"/>
            <a:ext cx="2392045" cy="1077218"/>
          </a:xfrm>
          <a:prstGeom prst="rect">
            <a:avLst/>
          </a:prstGeom>
          <a:noFill/>
        </p:spPr>
        <p:txBody>
          <a:bodyPr wrap="square" rtlCol="0">
            <a:spAutoFit/>
          </a:bodyPr>
          <a:lstStyle/>
          <a:p>
            <a:r>
              <a:rPr lang="en-US" sz="3200" dirty="0"/>
              <a:t>Very Broad Applications</a:t>
            </a:r>
          </a:p>
        </p:txBody>
      </p:sp>
    </p:spTree>
    <p:extLst>
      <p:ext uri="{BB962C8B-B14F-4D97-AF65-F5344CB8AC3E}">
        <p14:creationId xmlns:p14="http://schemas.microsoft.com/office/powerpoint/2010/main" val="48602939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4D1DC9C-369B-459F-B504-0658241F293A}"/>
              </a:ext>
            </a:extLst>
          </p:cNvPr>
          <p:cNvSpPr/>
          <p:nvPr/>
        </p:nvSpPr>
        <p:spPr>
          <a:xfrm>
            <a:off x="2724331" y="364332"/>
            <a:ext cx="6936258" cy="461665"/>
          </a:xfrm>
          <a:prstGeom prst="rect">
            <a:avLst/>
          </a:prstGeom>
        </p:spPr>
        <p:txBody>
          <a:bodyPr wrap="none">
            <a:spAutoFit/>
          </a:bodyPr>
          <a:lstStyle/>
          <a:p>
            <a:r>
              <a:rPr lang="en-US" sz="2400" b="1" i="0" dirty="0">
                <a:solidFill>
                  <a:srgbClr val="404041"/>
                </a:solidFill>
                <a:effectLst/>
                <a:latin typeface="Lato" panose="020F0502020204030203" pitchFamily="34" charset="0"/>
              </a:rPr>
              <a:t>The Potentiometer (Position, Resistance, Passive)</a:t>
            </a:r>
          </a:p>
        </p:txBody>
      </p:sp>
      <p:sp>
        <p:nvSpPr>
          <p:cNvPr id="5" name="Rectangle 4">
            <a:extLst>
              <a:ext uri="{FF2B5EF4-FFF2-40B4-BE49-F238E27FC236}">
                <a16:creationId xmlns:a16="http://schemas.microsoft.com/office/drawing/2014/main" id="{AC7E9172-90C1-48B3-AF51-FF073A403715}"/>
              </a:ext>
            </a:extLst>
          </p:cNvPr>
          <p:cNvSpPr/>
          <p:nvPr/>
        </p:nvSpPr>
        <p:spPr>
          <a:xfrm>
            <a:off x="7232402" y="1691197"/>
            <a:ext cx="4775200" cy="3693319"/>
          </a:xfrm>
          <a:prstGeom prst="rect">
            <a:avLst/>
          </a:prstGeom>
        </p:spPr>
        <p:txBody>
          <a:bodyPr wrap="square">
            <a:spAutoFit/>
          </a:bodyPr>
          <a:lstStyle/>
          <a:p>
            <a:r>
              <a:rPr lang="en-US" b="0" i="0" dirty="0">
                <a:solidFill>
                  <a:srgbClr val="414042"/>
                </a:solidFill>
                <a:effectLst/>
                <a:latin typeface="Lato" panose="020F0502020204030203" pitchFamily="34" charset="0"/>
              </a:rPr>
              <a:t>The most commonly used of all the “Position Sensors”, is the </a:t>
            </a:r>
            <a:r>
              <a:rPr lang="en-US" b="0" i="1" dirty="0">
                <a:solidFill>
                  <a:srgbClr val="414042"/>
                </a:solidFill>
                <a:effectLst/>
                <a:latin typeface="Lato" panose="020F0502020204030203" pitchFamily="34" charset="0"/>
              </a:rPr>
              <a:t>potentiometer</a:t>
            </a:r>
            <a:r>
              <a:rPr lang="en-US" b="0" i="0" dirty="0">
                <a:solidFill>
                  <a:srgbClr val="414042"/>
                </a:solidFill>
                <a:effectLst/>
                <a:latin typeface="Lato" panose="020F0502020204030203" pitchFamily="34" charset="0"/>
              </a:rPr>
              <a:t> because it is an inexpensive and easy to use position sensor. It has a wiper contact linked to a mechanical shaft that can be either angular (rotational) or linear (slider type) in its movement, and which causes the resistance value between the wiper/slider and the two end connections to change giving an electrical signal output that has a proportional relationship between the actual wiper position on the resistive track and its resistance value. In other words, resistance is proportional to position.</a:t>
            </a:r>
            <a:endParaRPr lang="en-US" dirty="0"/>
          </a:p>
        </p:txBody>
      </p:sp>
      <p:sp>
        <p:nvSpPr>
          <p:cNvPr id="6" name="Rectangle 5">
            <a:extLst>
              <a:ext uri="{FF2B5EF4-FFF2-40B4-BE49-F238E27FC236}">
                <a16:creationId xmlns:a16="http://schemas.microsoft.com/office/drawing/2014/main" id="{DBC196DF-AFD8-428C-931E-311E101C9012}"/>
              </a:ext>
            </a:extLst>
          </p:cNvPr>
          <p:cNvSpPr/>
          <p:nvPr/>
        </p:nvSpPr>
        <p:spPr>
          <a:xfrm>
            <a:off x="446140" y="1138980"/>
            <a:ext cx="3116302" cy="369332"/>
          </a:xfrm>
          <a:prstGeom prst="rect">
            <a:avLst/>
          </a:prstGeom>
        </p:spPr>
        <p:txBody>
          <a:bodyPr wrap="none">
            <a:spAutoFit/>
          </a:bodyPr>
          <a:lstStyle/>
          <a:p>
            <a:r>
              <a:rPr lang="en-US" b="1" i="0" dirty="0">
                <a:solidFill>
                  <a:srgbClr val="404041"/>
                </a:solidFill>
                <a:effectLst/>
                <a:latin typeface="Lato" panose="020F0502020204030203" pitchFamily="34" charset="0"/>
              </a:rPr>
              <a:t>Potentiometer Construction</a:t>
            </a:r>
          </a:p>
        </p:txBody>
      </p:sp>
      <p:pic>
        <p:nvPicPr>
          <p:cNvPr id="7" name="Picture 6">
            <a:extLst>
              <a:ext uri="{FF2B5EF4-FFF2-40B4-BE49-F238E27FC236}">
                <a16:creationId xmlns:a16="http://schemas.microsoft.com/office/drawing/2014/main" id="{E5DE5133-75FA-4434-919C-03BBD1A8FDC5}"/>
              </a:ext>
            </a:extLst>
          </p:cNvPr>
          <p:cNvPicPr>
            <a:picLocks noChangeAspect="1"/>
          </p:cNvPicPr>
          <p:nvPr/>
        </p:nvPicPr>
        <p:blipFill>
          <a:blip r:embed="rId2"/>
          <a:stretch>
            <a:fillRect/>
          </a:stretch>
        </p:blipFill>
        <p:spPr>
          <a:xfrm>
            <a:off x="-1" y="2134278"/>
            <a:ext cx="7147217" cy="2807835"/>
          </a:xfrm>
          <a:prstGeom prst="rect">
            <a:avLst/>
          </a:prstGeom>
        </p:spPr>
      </p:pic>
    </p:spTree>
    <p:extLst>
      <p:ext uri="{BB962C8B-B14F-4D97-AF65-F5344CB8AC3E}">
        <p14:creationId xmlns:p14="http://schemas.microsoft.com/office/powerpoint/2010/main" val="411257034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35EC151-F2E7-4984-BAF1-B3CB39380AE7}"/>
              </a:ext>
            </a:extLst>
          </p:cNvPr>
          <p:cNvSpPr/>
          <p:nvPr/>
        </p:nvSpPr>
        <p:spPr>
          <a:xfrm>
            <a:off x="684397" y="463070"/>
            <a:ext cx="4879606" cy="369332"/>
          </a:xfrm>
          <a:prstGeom prst="rect">
            <a:avLst/>
          </a:prstGeom>
        </p:spPr>
        <p:txBody>
          <a:bodyPr wrap="none">
            <a:spAutoFit/>
          </a:bodyPr>
          <a:lstStyle/>
          <a:p>
            <a:r>
              <a:rPr lang="en-US" b="1" i="0" dirty="0">
                <a:solidFill>
                  <a:srgbClr val="404041"/>
                </a:solidFill>
                <a:effectLst/>
                <a:latin typeface="Lato" panose="020F0502020204030203" pitchFamily="34" charset="0"/>
              </a:rPr>
              <a:t>Example of a simple Positional Sensing Circuit</a:t>
            </a:r>
          </a:p>
        </p:txBody>
      </p:sp>
      <p:pic>
        <p:nvPicPr>
          <p:cNvPr id="5" name="Picture 4">
            <a:extLst>
              <a:ext uri="{FF2B5EF4-FFF2-40B4-BE49-F238E27FC236}">
                <a16:creationId xmlns:a16="http://schemas.microsoft.com/office/drawing/2014/main" id="{322383A5-3252-4369-B7D5-A3D278A50DBF}"/>
              </a:ext>
            </a:extLst>
          </p:cNvPr>
          <p:cNvPicPr>
            <a:picLocks noChangeAspect="1"/>
          </p:cNvPicPr>
          <p:nvPr/>
        </p:nvPicPr>
        <p:blipFill>
          <a:blip r:embed="rId2"/>
          <a:stretch>
            <a:fillRect/>
          </a:stretch>
        </p:blipFill>
        <p:spPr>
          <a:xfrm>
            <a:off x="2920774" y="1028814"/>
            <a:ext cx="6636884" cy="2097112"/>
          </a:xfrm>
          <a:prstGeom prst="rect">
            <a:avLst/>
          </a:prstGeom>
        </p:spPr>
      </p:pic>
      <p:sp>
        <p:nvSpPr>
          <p:cNvPr id="6" name="Rectangle 5">
            <a:extLst>
              <a:ext uri="{FF2B5EF4-FFF2-40B4-BE49-F238E27FC236}">
                <a16:creationId xmlns:a16="http://schemas.microsoft.com/office/drawing/2014/main" id="{262C7A3D-17E9-4458-BE3E-B95225F28AF8}"/>
              </a:ext>
            </a:extLst>
          </p:cNvPr>
          <p:cNvSpPr/>
          <p:nvPr/>
        </p:nvSpPr>
        <p:spPr>
          <a:xfrm>
            <a:off x="967424" y="3732074"/>
            <a:ext cx="10821803" cy="2246769"/>
          </a:xfrm>
          <a:prstGeom prst="rect">
            <a:avLst/>
          </a:prstGeom>
        </p:spPr>
        <p:txBody>
          <a:bodyPr wrap="square">
            <a:spAutoFit/>
          </a:bodyPr>
          <a:lstStyle/>
          <a:p>
            <a:r>
              <a:rPr lang="en-US" sz="2000" b="0" i="0" dirty="0">
                <a:solidFill>
                  <a:srgbClr val="414042"/>
                </a:solidFill>
                <a:effectLst/>
                <a:latin typeface="Lato" panose="020F0502020204030203" pitchFamily="34" charset="0"/>
              </a:rPr>
              <a:t>While resistive potentiometer position sensors have many </a:t>
            </a:r>
            <a:r>
              <a:rPr lang="en-US" sz="2000" b="1" i="0" dirty="0">
                <a:solidFill>
                  <a:srgbClr val="414042"/>
                </a:solidFill>
                <a:effectLst/>
                <a:latin typeface="Lato" panose="020F0502020204030203" pitchFamily="34" charset="0"/>
              </a:rPr>
              <a:t>advantages</a:t>
            </a:r>
            <a:r>
              <a:rPr lang="en-US" sz="2000" b="0" i="0" dirty="0">
                <a:solidFill>
                  <a:srgbClr val="414042"/>
                </a:solidFill>
                <a:effectLst/>
                <a:latin typeface="Lato" panose="020F0502020204030203" pitchFamily="34" charset="0"/>
              </a:rPr>
              <a:t>: low cost, low tech, easy to use </a:t>
            </a:r>
            <a:r>
              <a:rPr lang="en-US" sz="2000" b="0" i="0" dirty="0" err="1">
                <a:solidFill>
                  <a:srgbClr val="414042"/>
                </a:solidFill>
                <a:effectLst/>
                <a:latin typeface="Lato" panose="020F0502020204030203" pitchFamily="34" charset="0"/>
              </a:rPr>
              <a:t>etc</a:t>
            </a:r>
            <a:r>
              <a:rPr lang="en-US" sz="2000" b="0" i="0" dirty="0">
                <a:solidFill>
                  <a:srgbClr val="414042"/>
                </a:solidFill>
                <a:effectLst/>
                <a:latin typeface="Lato" panose="020F0502020204030203" pitchFamily="34" charset="0"/>
              </a:rPr>
              <a:t>, as a position sensor they also have many disadvantages: wear due to moving parts, low accuracy, low repeatability, and limited frequency response.</a:t>
            </a:r>
          </a:p>
          <a:p>
            <a:endParaRPr lang="en-US" sz="2000" b="0" i="0" dirty="0">
              <a:solidFill>
                <a:srgbClr val="414042"/>
              </a:solidFill>
              <a:effectLst/>
              <a:latin typeface="Lato" panose="020F0502020204030203" pitchFamily="34" charset="0"/>
            </a:endParaRPr>
          </a:p>
          <a:p>
            <a:r>
              <a:rPr lang="en-US" sz="2000" b="0" i="0" dirty="0">
                <a:solidFill>
                  <a:srgbClr val="414042"/>
                </a:solidFill>
                <a:effectLst/>
                <a:latin typeface="Lato" panose="020F0502020204030203" pitchFamily="34" charset="0"/>
              </a:rPr>
              <a:t>But there is one main </a:t>
            </a:r>
            <a:r>
              <a:rPr lang="en-US" sz="2000" b="1" i="0" dirty="0">
                <a:solidFill>
                  <a:srgbClr val="414042"/>
                </a:solidFill>
                <a:effectLst/>
                <a:latin typeface="Lato" panose="020F0502020204030203" pitchFamily="34" charset="0"/>
              </a:rPr>
              <a:t>disadvantage</a:t>
            </a:r>
            <a:r>
              <a:rPr lang="en-US" sz="2000" b="0" i="0" dirty="0">
                <a:solidFill>
                  <a:srgbClr val="414042"/>
                </a:solidFill>
                <a:effectLst/>
                <a:latin typeface="Lato" panose="020F0502020204030203" pitchFamily="34" charset="0"/>
              </a:rPr>
              <a:t> of using the potentiometer as a positional sensor. The range of movement of its wiper or slider (and hence the output signal obtained) is limited to the physical size of the potentiometer being used.</a:t>
            </a:r>
          </a:p>
        </p:txBody>
      </p:sp>
    </p:spTree>
    <p:extLst>
      <p:ext uri="{BB962C8B-B14F-4D97-AF65-F5344CB8AC3E}">
        <p14:creationId xmlns:p14="http://schemas.microsoft.com/office/powerpoint/2010/main" val="18575226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F3D0E80-6265-4E32-9432-E8ADA7FA54CB}"/>
              </a:ext>
            </a:extLst>
          </p:cNvPr>
          <p:cNvSpPr/>
          <p:nvPr/>
        </p:nvSpPr>
        <p:spPr>
          <a:xfrm>
            <a:off x="517235" y="436756"/>
            <a:ext cx="11037455" cy="1477328"/>
          </a:xfrm>
          <a:prstGeom prst="rect">
            <a:avLst/>
          </a:prstGeom>
        </p:spPr>
        <p:txBody>
          <a:bodyPr wrap="square">
            <a:spAutoFit/>
          </a:bodyPr>
          <a:lstStyle/>
          <a:p>
            <a:r>
              <a:rPr lang="en-US" b="1" i="0" dirty="0">
                <a:solidFill>
                  <a:srgbClr val="404041"/>
                </a:solidFill>
                <a:effectLst/>
                <a:latin typeface="Lato" panose="020F0502020204030203" pitchFamily="34" charset="0"/>
              </a:rPr>
              <a:t>Rotary Encoders (Position, Active)</a:t>
            </a:r>
          </a:p>
          <a:p>
            <a:r>
              <a:rPr lang="en-US" b="1" i="0" dirty="0">
                <a:solidFill>
                  <a:srgbClr val="414042"/>
                </a:solidFill>
                <a:effectLst/>
                <a:latin typeface="Lato" panose="020F0502020204030203" pitchFamily="34" charset="0"/>
              </a:rPr>
              <a:t>Rotary Encoders</a:t>
            </a:r>
            <a:r>
              <a:rPr lang="en-US" b="0" i="0" dirty="0">
                <a:solidFill>
                  <a:srgbClr val="414042"/>
                </a:solidFill>
                <a:effectLst/>
                <a:latin typeface="Lato" panose="020F0502020204030203" pitchFamily="34" charset="0"/>
              </a:rPr>
              <a:t> are another type of position sensor which resemble potentiometers mentioned earlier but are non-contact optical devices used for converting the angular position of a rotating shaft into an analogue or digital data code. In other words, they convert mechanical movement into an electrical signal (preferably digital).</a:t>
            </a:r>
          </a:p>
        </p:txBody>
      </p:sp>
      <p:sp>
        <p:nvSpPr>
          <p:cNvPr id="5" name="Rectangle 4">
            <a:extLst>
              <a:ext uri="{FF2B5EF4-FFF2-40B4-BE49-F238E27FC236}">
                <a16:creationId xmlns:a16="http://schemas.microsoft.com/office/drawing/2014/main" id="{098C0C8C-844E-4A13-B848-028906B57FB9}"/>
              </a:ext>
            </a:extLst>
          </p:cNvPr>
          <p:cNvSpPr/>
          <p:nvPr/>
        </p:nvSpPr>
        <p:spPr>
          <a:xfrm>
            <a:off x="517234" y="2164186"/>
            <a:ext cx="5578765" cy="3970318"/>
          </a:xfrm>
          <a:prstGeom prst="rect">
            <a:avLst/>
          </a:prstGeom>
        </p:spPr>
        <p:txBody>
          <a:bodyPr wrap="square">
            <a:spAutoFit/>
          </a:bodyPr>
          <a:lstStyle/>
          <a:p>
            <a:r>
              <a:rPr lang="en-US" b="0" i="0" dirty="0">
                <a:solidFill>
                  <a:srgbClr val="414042"/>
                </a:solidFill>
                <a:effectLst/>
                <a:latin typeface="Lato" panose="020F0502020204030203" pitchFamily="34" charset="0"/>
              </a:rPr>
              <a:t>All optical encoders work on the same basic principle. Light from an LED or infra-red light source is passed through a rotating high-resolution encoded disk that contains the required code patterns, either binary, grey code or BCD. Photo detectors scan the disk as it rotates and an electronic circuit processes the information into a digital form as a stream of binary output pulses that are fed to counters or controllers which determine the actual angular position of the shaft.</a:t>
            </a:r>
          </a:p>
          <a:p>
            <a:endParaRPr lang="en-US" b="0" i="0" dirty="0">
              <a:solidFill>
                <a:srgbClr val="414042"/>
              </a:solidFill>
              <a:effectLst/>
              <a:latin typeface="Lato" panose="020F0502020204030203" pitchFamily="34" charset="0"/>
            </a:endParaRPr>
          </a:p>
          <a:p>
            <a:r>
              <a:rPr lang="en-US" b="0" i="0" dirty="0">
                <a:solidFill>
                  <a:srgbClr val="414042"/>
                </a:solidFill>
                <a:effectLst/>
                <a:latin typeface="Lato" panose="020F0502020204030203" pitchFamily="34" charset="0"/>
              </a:rPr>
              <a:t>There are two basic types of rotary optical encoders, </a:t>
            </a:r>
            <a:r>
              <a:rPr lang="en-US" b="1" i="0" dirty="0">
                <a:solidFill>
                  <a:srgbClr val="414042"/>
                </a:solidFill>
                <a:effectLst/>
                <a:latin typeface="Lato" panose="020F0502020204030203" pitchFamily="34" charset="0"/>
              </a:rPr>
              <a:t>Incremental Encoders</a:t>
            </a:r>
            <a:r>
              <a:rPr lang="en-US" b="0" i="0" dirty="0">
                <a:solidFill>
                  <a:srgbClr val="414042"/>
                </a:solidFill>
                <a:effectLst/>
                <a:latin typeface="Lato" panose="020F0502020204030203" pitchFamily="34" charset="0"/>
              </a:rPr>
              <a:t> and </a:t>
            </a:r>
            <a:r>
              <a:rPr lang="en-US" b="1" i="0" dirty="0">
                <a:solidFill>
                  <a:srgbClr val="414042"/>
                </a:solidFill>
                <a:effectLst/>
                <a:latin typeface="Lato" panose="020F0502020204030203" pitchFamily="34" charset="0"/>
              </a:rPr>
              <a:t>Absolute Position Encoders</a:t>
            </a:r>
            <a:r>
              <a:rPr lang="en-US" b="0" i="0" dirty="0">
                <a:solidFill>
                  <a:srgbClr val="414042"/>
                </a:solidFill>
                <a:effectLst/>
                <a:latin typeface="Lato" panose="020F0502020204030203" pitchFamily="34" charset="0"/>
              </a:rPr>
              <a:t>.</a:t>
            </a:r>
          </a:p>
        </p:txBody>
      </p:sp>
      <p:pic>
        <p:nvPicPr>
          <p:cNvPr id="8" name="Picture 7">
            <a:extLst>
              <a:ext uri="{FF2B5EF4-FFF2-40B4-BE49-F238E27FC236}">
                <a16:creationId xmlns:a16="http://schemas.microsoft.com/office/drawing/2014/main" id="{034491FC-5BC5-4BE6-90F6-D2AAABED3E3A}"/>
              </a:ext>
            </a:extLst>
          </p:cNvPr>
          <p:cNvPicPr>
            <a:picLocks noChangeAspect="1"/>
          </p:cNvPicPr>
          <p:nvPr/>
        </p:nvPicPr>
        <p:blipFill>
          <a:blip r:embed="rId2"/>
          <a:stretch>
            <a:fillRect/>
          </a:stretch>
        </p:blipFill>
        <p:spPr>
          <a:xfrm>
            <a:off x="6536693" y="1842304"/>
            <a:ext cx="5138072" cy="1990725"/>
          </a:xfrm>
          <a:prstGeom prst="rect">
            <a:avLst/>
          </a:prstGeom>
        </p:spPr>
      </p:pic>
      <p:pic>
        <p:nvPicPr>
          <p:cNvPr id="9" name="Picture 8">
            <a:extLst>
              <a:ext uri="{FF2B5EF4-FFF2-40B4-BE49-F238E27FC236}">
                <a16:creationId xmlns:a16="http://schemas.microsoft.com/office/drawing/2014/main" id="{76D4711D-16A0-40CB-BB61-CD3F8D89CAC6}"/>
              </a:ext>
            </a:extLst>
          </p:cNvPr>
          <p:cNvPicPr>
            <a:picLocks noChangeAspect="1"/>
          </p:cNvPicPr>
          <p:nvPr/>
        </p:nvPicPr>
        <p:blipFill>
          <a:blip r:embed="rId3"/>
          <a:stretch>
            <a:fillRect/>
          </a:stretch>
        </p:blipFill>
        <p:spPr>
          <a:xfrm>
            <a:off x="6403684" y="4260948"/>
            <a:ext cx="5578766" cy="1873556"/>
          </a:xfrm>
          <a:prstGeom prst="rect">
            <a:avLst/>
          </a:prstGeom>
        </p:spPr>
      </p:pic>
    </p:spTree>
    <p:extLst>
      <p:ext uri="{BB962C8B-B14F-4D97-AF65-F5344CB8AC3E}">
        <p14:creationId xmlns:p14="http://schemas.microsoft.com/office/powerpoint/2010/main" val="180313903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6356CC1-02B1-4FCB-8B6D-54A5C842BAA4}"/>
              </a:ext>
            </a:extLst>
          </p:cNvPr>
          <p:cNvPicPr>
            <a:picLocks noChangeAspect="1"/>
          </p:cNvPicPr>
          <p:nvPr/>
        </p:nvPicPr>
        <p:blipFill>
          <a:blip r:embed="rId2"/>
          <a:stretch>
            <a:fillRect/>
          </a:stretch>
        </p:blipFill>
        <p:spPr>
          <a:xfrm>
            <a:off x="399379" y="2605087"/>
            <a:ext cx="8567703" cy="3859213"/>
          </a:xfrm>
          <a:prstGeom prst="rect">
            <a:avLst/>
          </a:prstGeom>
        </p:spPr>
      </p:pic>
      <p:sp>
        <p:nvSpPr>
          <p:cNvPr id="5" name="TextBox 4">
            <a:extLst>
              <a:ext uri="{FF2B5EF4-FFF2-40B4-BE49-F238E27FC236}">
                <a16:creationId xmlns:a16="http://schemas.microsoft.com/office/drawing/2014/main" id="{F10EE30A-BB40-4C0C-BAB2-82D5335E86CC}"/>
              </a:ext>
            </a:extLst>
          </p:cNvPr>
          <p:cNvSpPr txBox="1"/>
          <p:nvPr/>
        </p:nvSpPr>
        <p:spPr>
          <a:xfrm>
            <a:off x="533400" y="240755"/>
            <a:ext cx="8160632" cy="369332"/>
          </a:xfrm>
          <a:prstGeom prst="rect">
            <a:avLst/>
          </a:prstGeom>
          <a:noFill/>
        </p:spPr>
        <p:txBody>
          <a:bodyPr wrap="none" rtlCol="0">
            <a:spAutoFit/>
          </a:bodyPr>
          <a:lstStyle/>
          <a:p>
            <a:r>
              <a:rPr lang="en-US" dirty="0"/>
              <a:t>Arduino code to detect the clock-wise or counter clock-wise rotation of the </a:t>
            </a:r>
            <a:r>
              <a:rPr lang="en-US" dirty="0" err="1"/>
              <a:t>endocder</a:t>
            </a:r>
            <a:endParaRPr lang="en-US" dirty="0"/>
          </a:p>
        </p:txBody>
      </p:sp>
      <p:pic>
        <p:nvPicPr>
          <p:cNvPr id="6" name="Picture 5">
            <a:extLst>
              <a:ext uri="{FF2B5EF4-FFF2-40B4-BE49-F238E27FC236}">
                <a16:creationId xmlns:a16="http://schemas.microsoft.com/office/drawing/2014/main" id="{B4E97BB3-9360-45B6-86E7-3ECEC3A1E4F5}"/>
              </a:ext>
            </a:extLst>
          </p:cNvPr>
          <p:cNvPicPr>
            <a:picLocks noChangeAspect="1"/>
          </p:cNvPicPr>
          <p:nvPr/>
        </p:nvPicPr>
        <p:blipFill>
          <a:blip r:embed="rId3"/>
          <a:stretch>
            <a:fillRect/>
          </a:stretch>
        </p:blipFill>
        <p:spPr>
          <a:xfrm>
            <a:off x="533400" y="763032"/>
            <a:ext cx="4222750" cy="1636087"/>
          </a:xfrm>
          <a:prstGeom prst="rect">
            <a:avLst/>
          </a:prstGeom>
        </p:spPr>
      </p:pic>
      <p:sp>
        <p:nvSpPr>
          <p:cNvPr id="7" name="TextBox 6">
            <a:extLst>
              <a:ext uri="{FF2B5EF4-FFF2-40B4-BE49-F238E27FC236}">
                <a16:creationId xmlns:a16="http://schemas.microsoft.com/office/drawing/2014/main" id="{E6277C9B-24FB-4149-832B-25AD7E4B6191}"/>
              </a:ext>
            </a:extLst>
          </p:cNvPr>
          <p:cNvSpPr txBox="1"/>
          <p:nvPr/>
        </p:nvSpPr>
        <p:spPr>
          <a:xfrm>
            <a:off x="5065773" y="1059163"/>
            <a:ext cx="6902450" cy="923330"/>
          </a:xfrm>
          <a:prstGeom prst="rect">
            <a:avLst/>
          </a:prstGeom>
          <a:noFill/>
        </p:spPr>
        <p:txBody>
          <a:bodyPr wrap="square" rtlCol="0">
            <a:spAutoFit/>
          </a:bodyPr>
          <a:lstStyle/>
          <a:p>
            <a:r>
              <a:rPr lang="en-US" dirty="0"/>
              <a:t>Counter Clock-Wise: after A changed its state, A and B are in the same state.</a:t>
            </a:r>
          </a:p>
          <a:p>
            <a:r>
              <a:rPr lang="en-US" dirty="0"/>
              <a:t>Clock-Wise: after A changed its state, A and B are in different states.</a:t>
            </a:r>
          </a:p>
        </p:txBody>
      </p:sp>
    </p:spTree>
    <p:extLst>
      <p:ext uri="{BB962C8B-B14F-4D97-AF65-F5344CB8AC3E}">
        <p14:creationId xmlns:p14="http://schemas.microsoft.com/office/powerpoint/2010/main" val="407684493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31C914E-43E1-46C0-84DC-404105FA31DB}"/>
              </a:ext>
            </a:extLst>
          </p:cNvPr>
          <p:cNvSpPr/>
          <p:nvPr/>
        </p:nvSpPr>
        <p:spPr>
          <a:xfrm>
            <a:off x="208546" y="180798"/>
            <a:ext cx="11543899" cy="2031325"/>
          </a:xfrm>
          <a:prstGeom prst="rect">
            <a:avLst/>
          </a:prstGeom>
        </p:spPr>
        <p:txBody>
          <a:bodyPr wrap="square">
            <a:spAutoFit/>
          </a:bodyPr>
          <a:lstStyle/>
          <a:p>
            <a:r>
              <a:rPr lang="en-US" b="1" i="0" dirty="0">
                <a:solidFill>
                  <a:srgbClr val="404041"/>
                </a:solidFill>
                <a:effectLst/>
                <a:latin typeface="Lato" panose="020F0502020204030203" pitchFamily="34" charset="0"/>
              </a:rPr>
              <a:t>Absolute Position Encoder</a:t>
            </a:r>
          </a:p>
          <a:p>
            <a:r>
              <a:rPr lang="en-US" b="1" i="0" dirty="0">
                <a:solidFill>
                  <a:srgbClr val="414042"/>
                </a:solidFill>
                <a:effectLst/>
                <a:latin typeface="Lato" panose="020F0502020204030203" pitchFamily="34" charset="0"/>
              </a:rPr>
              <a:t>Absolute Position Encoders</a:t>
            </a:r>
            <a:r>
              <a:rPr lang="en-US" b="0" i="0" dirty="0">
                <a:solidFill>
                  <a:srgbClr val="414042"/>
                </a:solidFill>
                <a:effectLst/>
                <a:latin typeface="Lato" panose="020F0502020204030203" pitchFamily="34" charset="0"/>
              </a:rPr>
              <a:t> are more complex than quadrature encoders. They provide a unique output code for every single position of rotation indicating both position and direction. Their coded disk consists of multiple concentric “tracks” of light and dark segments. Each track is independent with its own photo detector to simultaneously read a unique coded position value for each angle of movement. The number of tracks on the disk corresponds to the binary “bit”-resolution of the encoder so a 12-bit absolute encoder would have 12 tracks and the same coded value only appears once per revolution.</a:t>
            </a:r>
          </a:p>
        </p:txBody>
      </p:sp>
      <p:pic>
        <p:nvPicPr>
          <p:cNvPr id="5" name="Picture 4">
            <a:extLst>
              <a:ext uri="{FF2B5EF4-FFF2-40B4-BE49-F238E27FC236}">
                <a16:creationId xmlns:a16="http://schemas.microsoft.com/office/drawing/2014/main" id="{7D31C089-63C3-4D90-84CC-1C1642CEAEC7}"/>
              </a:ext>
            </a:extLst>
          </p:cNvPr>
          <p:cNvPicPr>
            <a:picLocks noChangeAspect="1"/>
          </p:cNvPicPr>
          <p:nvPr/>
        </p:nvPicPr>
        <p:blipFill>
          <a:blip r:embed="rId2"/>
          <a:stretch>
            <a:fillRect/>
          </a:stretch>
        </p:blipFill>
        <p:spPr>
          <a:xfrm>
            <a:off x="5057424" y="2298750"/>
            <a:ext cx="5747437" cy="4065822"/>
          </a:xfrm>
          <a:prstGeom prst="rect">
            <a:avLst/>
          </a:prstGeom>
        </p:spPr>
      </p:pic>
      <p:sp>
        <p:nvSpPr>
          <p:cNvPr id="6" name="Rectangle 5">
            <a:extLst>
              <a:ext uri="{FF2B5EF4-FFF2-40B4-BE49-F238E27FC236}">
                <a16:creationId xmlns:a16="http://schemas.microsoft.com/office/drawing/2014/main" id="{997B7457-AC7B-42CE-A246-7DE9E99850B9}"/>
              </a:ext>
            </a:extLst>
          </p:cNvPr>
          <p:cNvSpPr/>
          <p:nvPr/>
        </p:nvSpPr>
        <p:spPr>
          <a:xfrm>
            <a:off x="231957" y="2445437"/>
            <a:ext cx="2624436" cy="369332"/>
          </a:xfrm>
          <a:prstGeom prst="rect">
            <a:avLst/>
          </a:prstGeom>
        </p:spPr>
        <p:txBody>
          <a:bodyPr wrap="none">
            <a:spAutoFit/>
          </a:bodyPr>
          <a:lstStyle/>
          <a:p>
            <a:r>
              <a:rPr lang="en-US" b="1" i="0" dirty="0">
                <a:solidFill>
                  <a:srgbClr val="404041"/>
                </a:solidFill>
                <a:effectLst/>
                <a:latin typeface="Lato" panose="020F0502020204030203" pitchFamily="34" charset="0"/>
              </a:rPr>
              <a:t>4-bit Binary Coded Disc</a:t>
            </a:r>
          </a:p>
        </p:txBody>
      </p:sp>
    </p:spTree>
    <p:extLst>
      <p:ext uri="{BB962C8B-B14F-4D97-AF65-F5344CB8AC3E}">
        <p14:creationId xmlns:p14="http://schemas.microsoft.com/office/powerpoint/2010/main" val="26097002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E674DFDD-7DF3-4048-98EC-C033BA19CF8C}"/>
              </a:ext>
            </a:extLst>
          </p:cNvPr>
          <p:cNvGraphicFramePr>
            <a:graphicFrameLocks noGrp="1"/>
          </p:cNvGraphicFramePr>
          <p:nvPr>
            <p:extLst>
              <p:ext uri="{D42A27DB-BD31-4B8C-83A1-F6EECF244321}">
                <p14:modId xmlns:p14="http://schemas.microsoft.com/office/powerpoint/2010/main" val="2942392762"/>
              </p:ext>
            </p:extLst>
          </p:nvPr>
        </p:nvGraphicFramePr>
        <p:xfrm>
          <a:off x="838200" y="1303122"/>
          <a:ext cx="10515600" cy="3124200"/>
        </p:xfrm>
        <a:graphic>
          <a:graphicData uri="http://schemas.openxmlformats.org/drawingml/2006/table">
            <a:tbl>
              <a:tblPr/>
              <a:tblGrid>
                <a:gridCol w="3505200">
                  <a:extLst>
                    <a:ext uri="{9D8B030D-6E8A-4147-A177-3AD203B41FA5}">
                      <a16:colId xmlns:a16="http://schemas.microsoft.com/office/drawing/2014/main" val="1628271625"/>
                    </a:ext>
                  </a:extLst>
                </a:gridCol>
                <a:gridCol w="3505200">
                  <a:extLst>
                    <a:ext uri="{9D8B030D-6E8A-4147-A177-3AD203B41FA5}">
                      <a16:colId xmlns:a16="http://schemas.microsoft.com/office/drawing/2014/main" val="1071751197"/>
                    </a:ext>
                  </a:extLst>
                </a:gridCol>
                <a:gridCol w="3505200">
                  <a:extLst>
                    <a:ext uri="{9D8B030D-6E8A-4147-A177-3AD203B41FA5}">
                      <a16:colId xmlns:a16="http://schemas.microsoft.com/office/drawing/2014/main" val="1010227832"/>
                    </a:ext>
                  </a:extLst>
                </a:gridCol>
              </a:tblGrid>
              <a:tr h="0">
                <a:tc>
                  <a:txBody>
                    <a:bodyPr/>
                    <a:lstStyle/>
                    <a:p>
                      <a:pPr algn="ctr"/>
                      <a:r>
                        <a:rPr lang="en-US" dirty="0">
                          <a:solidFill>
                            <a:srgbClr val="414143"/>
                          </a:solidFill>
                          <a:effectLst/>
                        </a:rPr>
                        <a:t>Position</a:t>
                      </a:r>
                    </a:p>
                  </a:txBody>
                  <a:tcPr marL="31750" marR="31750" marT="63500" marB="63500" anchor="ctr">
                    <a:lnL w="6350" cap="flat" cmpd="sng" algn="ctr">
                      <a:solidFill>
                        <a:srgbClr val="414143"/>
                      </a:solidFill>
                      <a:prstDash val="solid"/>
                      <a:round/>
                      <a:headEnd type="none" w="med" len="med"/>
                      <a:tailEnd type="none" w="med" len="med"/>
                    </a:lnL>
                    <a:lnR w="6350" cap="flat" cmpd="sng" algn="ctr">
                      <a:solidFill>
                        <a:srgbClr val="414143"/>
                      </a:solidFill>
                      <a:prstDash val="solid"/>
                      <a:round/>
                      <a:headEnd type="none" w="med" len="med"/>
                      <a:tailEnd type="none" w="med" len="med"/>
                    </a:lnR>
                    <a:lnT w="6350" cap="flat" cmpd="sng" algn="ctr">
                      <a:solidFill>
                        <a:srgbClr val="414143"/>
                      </a:solidFill>
                      <a:prstDash val="solid"/>
                      <a:round/>
                      <a:headEnd type="none" w="med" len="med"/>
                      <a:tailEnd type="none" w="med" len="med"/>
                    </a:lnT>
                    <a:lnB w="6350" cap="flat" cmpd="sng" algn="ctr">
                      <a:solidFill>
                        <a:srgbClr val="414143"/>
                      </a:solidFill>
                      <a:prstDash val="solid"/>
                      <a:round/>
                      <a:headEnd type="none" w="med" len="med"/>
                      <a:tailEnd type="none" w="med" len="med"/>
                    </a:lnB>
                  </a:tcPr>
                </a:tc>
                <a:tc>
                  <a:txBody>
                    <a:bodyPr/>
                    <a:lstStyle/>
                    <a:p>
                      <a:pPr algn="ctr"/>
                      <a:r>
                        <a:rPr lang="en-US">
                          <a:solidFill>
                            <a:srgbClr val="414143"/>
                          </a:solidFill>
                          <a:effectLst/>
                        </a:rPr>
                        <a:t>Potentiometer</a:t>
                      </a:r>
                      <a:br>
                        <a:rPr lang="en-US">
                          <a:solidFill>
                            <a:srgbClr val="414143"/>
                          </a:solidFill>
                          <a:effectLst/>
                        </a:rPr>
                      </a:br>
                      <a:r>
                        <a:rPr lang="en-US">
                          <a:solidFill>
                            <a:srgbClr val="414143"/>
                          </a:solidFill>
                          <a:effectLst/>
                        </a:rPr>
                        <a:t>Encoders</a:t>
                      </a:r>
                      <a:br>
                        <a:rPr lang="en-US">
                          <a:solidFill>
                            <a:srgbClr val="414143"/>
                          </a:solidFill>
                          <a:effectLst/>
                        </a:rPr>
                      </a:br>
                      <a:r>
                        <a:rPr lang="en-US">
                          <a:solidFill>
                            <a:srgbClr val="414143"/>
                          </a:solidFill>
                          <a:effectLst/>
                        </a:rPr>
                        <a:t>Reflective/Slotted Opto-switch</a:t>
                      </a:r>
                      <a:br>
                        <a:rPr lang="en-US">
                          <a:solidFill>
                            <a:srgbClr val="414143"/>
                          </a:solidFill>
                          <a:effectLst/>
                        </a:rPr>
                      </a:br>
                      <a:r>
                        <a:rPr lang="en-US">
                          <a:solidFill>
                            <a:srgbClr val="414143"/>
                          </a:solidFill>
                          <a:effectLst/>
                        </a:rPr>
                        <a:t>LVDT</a:t>
                      </a:r>
                    </a:p>
                  </a:txBody>
                  <a:tcPr marL="31750" marR="31750" marT="63500" marB="63500" anchor="ctr">
                    <a:lnL w="6350" cap="flat" cmpd="sng" algn="ctr">
                      <a:solidFill>
                        <a:srgbClr val="414143"/>
                      </a:solidFill>
                      <a:prstDash val="solid"/>
                      <a:round/>
                      <a:headEnd type="none" w="med" len="med"/>
                      <a:tailEnd type="none" w="med" len="med"/>
                    </a:lnL>
                    <a:lnR w="6350" cap="flat" cmpd="sng" algn="ctr">
                      <a:solidFill>
                        <a:srgbClr val="414143"/>
                      </a:solidFill>
                      <a:prstDash val="solid"/>
                      <a:round/>
                      <a:headEnd type="none" w="med" len="med"/>
                      <a:tailEnd type="none" w="med" len="med"/>
                    </a:lnR>
                    <a:lnT w="6350" cap="flat" cmpd="sng" algn="ctr">
                      <a:solidFill>
                        <a:srgbClr val="414143"/>
                      </a:solidFill>
                      <a:prstDash val="solid"/>
                      <a:round/>
                      <a:headEnd type="none" w="med" len="med"/>
                      <a:tailEnd type="none" w="med" len="med"/>
                    </a:lnT>
                    <a:lnB w="6350" cap="flat" cmpd="sng" algn="ctr">
                      <a:solidFill>
                        <a:srgbClr val="414143"/>
                      </a:solidFill>
                      <a:prstDash val="solid"/>
                      <a:round/>
                      <a:headEnd type="none" w="med" len="med"/>
                      <a:tailEnd type="none" w="med" len="med"/>
                    </a:lnB>
                  </a:tcPr>
                </a:tc>
                <a:tc>
                  <a:txBody>
                    <a:bodyPr/>
                    <a:lstStyle/>
                    <a:p>
                      <a:pPr algn="ctr"/>
                      <a:r>
                        <a:rPr lang="en-US">
                          <a:solidFill>
                            <a:srgbClr val="414143"/>
                          </a:solidFill>
                          <a:effectLst/>
                        </a:rPr>
                        <a:t>Motor</a:t>
                      </a:r>
                      <a:br>
                        <a:rPr lang="en-US">
                          <a:solidFill>
                            <a:srgbClr val="414143"/>
                          </a:solidFill>
                          <a:effectLst/>
                        </a:rPr>
                      </a:br>
                      <a:r>
                        <a:rPr lang="en-US">
                          <a:solidFill>
                            <a:srgbClr val="414143"/>
                          </a:solidFill>
                          <a:effectLst/>
                        </a:rPr>
                        <a:t>Solenoid</a:t>
                      </a:r>
                      <a:br>
                        <a:rPr lang="en-US">
                          <a:solidFill>
                            <a:srgbClr val="414143"/>
                          </a:solidFill>
                          <a:effectLst/>
                        </a:rPr>
                      </a:br>
                      <a:r>
                        <a:rPr lang="en-US">
                          <a:solidFill>
                            <a:srgbClr val="414143"/>
                          </a:solidFill>
                          <a:effectLst/>
                        </a:rPr>
                        <a:t>Panel Meters</a:t>
                      </a:r>
                    </a:p>
                  </a:txBody>
                  <a:tcPr marL="31750" marR="31750" marT="63500" marB="63500" anchor="ctr">
                    <a:lnL w="6350" cap="flat" cmpd="sng" algn="ctr">
                      <a:solidFill>
                        <a:srgbClr val="414143"/>
                      </a:solidFill>
                      <a:prstDash val="solid"/>
                      <a:round/>
                      <a:headEnd type="none" w="med" len="med"/>
                      <a:tailEnd type="none" w="med" len="med"/>
                    </a:lnL>
                    <a:lnR w="6350" cap="flat" cmpd="sng" algn="ctr">
                      <a:solidFill>
                        <a:srgbClr val="414143"/>
                      </a:solidFill>
                      <a:prstDash val="solid"/>
                      <a:round/>
                      <a:headEnd type="none" w="med" len="med"/>
                      <a:tailEnd type="none" w="med" len="med"/>
                    </a:lnR>
                    <a:lnT w="6350" cap="flat" cmpd="sng" algn="ctr">
                      <a:solidFill>
                        <a:srgbClr val="414143"/>
                      </a:solidFill>
                      <a:prstDash val="solid"/>
                      <a:round/>
                      <a:headEnd type="none" w="med" len="med"/>
                      <a:tailEnd type="none" w="med" len="med"/>
                    </a:lnT>
                    <a:lnB w="6350" cap="flat" cmpd="sng" algn="ctr">
                      <a:solidFill>
                        <a:srgbClr val="414143"/>
                      </a:solidFill>
                      <a:prstDash val="solid"/>
                      <a:round/>
                      <a:headEnd type="none" w="med" len="med"/>
                      <a:tailEnd type="none" w="med" len="med"/>
                    </a:lnB>
                  </a:tcPr>
                </a:tc>
                <a:extLst>
                  <a:ext uri="{0D108BD9-81ED-4DB2-BD59-A6C34878D82A}">
                    <a16:rowId xmlns:a16="http://schemas.microsoft.com/office/drawing/2014/main" val="1070620069"/>
                  </a:ext>
                </a:extLst>
              </a:tr>
              <a:tr h="0">
                <a:tc>
                  <a:txBody>
                    <a:bodyPr/>
                    <a:lstStyle/>
                    <a:p>
                      <a:pPr algn="ctr"/>
                      <a:r>
                        <a:rPr lang="en-US">
                          <a:solidFill>
                            <a:srgbClr val="414143"/>
                          </a:solidFill>
                          <a:effectLst/>
                        </a:rPr>
                        <a:t>Speed</a:t>
                      </a:r>
                    </a:p>
                  </a:txBody>
                  <a:tcPr marL="31750" marR="31750" marT="63500" marB="63500" anchor="ctr">
                    <a:lnL w="6350" cap="flat" cmpd="sng" algn="ctr">
                      <a:solidFill>
                        <a:srgbClr val="414143"/>
                      </a:solidFill>
                      <a:prstDash val="solid"/>
                      <a:round/>
                      <a:headEnd type="none" w="med" len="med"/>
                      <a:tailEnd type="none" w="med" len="med"/>
                    </a:lnL>
                    <a:lnR w="6350" cap="flat" cmpd="sng" algn="ctr">
                      <a:solidFill>
                        <a:srgbClr val="414143"/>
                      </a:solidFill>
                      <a:prstDash val="solid"/>
                      <a:round/>
                      <a:headEnd type="none" w="med" len="med"/>
                      <a:tailEnd type="none" w="med" len="med"/>
                    </a:lnR>
                    <a:lnT w="6350" cap="flat" cmpd="sng" algn="ctr">
                      <a:solidFill>
                        <a:srgbClr val="414143"/>
                      </a:solidFill>
                      <a:prstDash val="solid"/>
                      <a:round/>
                      <a:headEnd type="none" w="med" len="med"/>
                      <a:tailEnd type="none" w="med" len="med"/>
                    </a:lnT>
                    <a:lnB w="6350" cap="flat" cmpd="sng" algn="ctr">
                      <a:solidFill>
                        <a:srgbClr val="414143"/>
                      </a:solidFill>
                      <a:prstDash val="solid"/>
                      <a:round/>
                      <a:headEnd type="none" w="med" len="med"/>
                      <a:tailEnd type="none" w="med" len="med"/>
                    </a:lnB>
                  </a:tcPr>
                </a:tc>
                <a:tc>
                  <a:txBody>
                    <a:bodyPr/>
                    <a:lstStyle/>
                    <a:p>
                      <a:pPr algn="ctr"/>
                      <a:r>
                        <a:rPr lang="en-US">
                          <a:solidFill>
                            <a:srgbClr val="414143"/>
                          </a:solidFill>
                          <a:effectLst/>
                        </a:rPr>
                        <a:t>Tacho-generator</a:t>
                      </a:r>
                      <a:br>
                        <a:rPr lang="en-US">
                          <a:solidFill>
                            <a:srgbClr val="414143"/>
                          </a:solidFill>
                          <a:effectLst/>
                        </a:rPr>
                      </a:br>
                      <a:r>
                        <a:rPr lang="en-US">
                          <a:solidFill>
                            <a:srgbClr val="414143"/>
                          </a:solidFill>
                          <a:effectLst/>
                        </a:rPr>
                        <a:t>Reflective/Slotted Opto-coupler</a:t>
                      </a:r>
                      <a:br>
                        <a:rPr lang="en-US">
                          <a:solidFill>
                            <a:srgbClr val="414143"/>
                          </a:solidFill>
                          <a:effectLst/>
                        </a:rPr>
                      </a:br>
                      <a:r>
                        <a:rPr lang="en-US">
                          <a:solidFill>
                            <a:srgbClr val="414143"/>
                          </a:solidFill>
                          <a:effectLst/>
                        </a:rPr>
                        <a:t>Doppler Effect Sensors</a:t>
                      </a:r>
                    </a:p>
                  </a:txBody>
                  <a:tcPr marL="31750" marR="31750" marT="63500" marB="63500" anchor="ctr">
                    <a:lnL w="6350" cap="flat" cmpd="sng" algn="ctr">
                      <a:solidFill>
                        <a:srgbClr val="414143"/>
                      </a:solidFill>
                      <a:prstDash val="solid"/>
                      <a:round/>
                      <a:headEnd type="none" w="med" len="med"/>
                      <a:tailEnd type="none" w="med" len="med"/>
                    </a:lnL>
                    <a:lnR w="6350" cap="flat" cmpd="sng" algn="ctr">
                      <a:solidFill>
                        <a:srgbClr val="414143"/>
                      </a:solidFill>
                      <a:prstDash val="solid"/>
                      <a:round/>
                      <a:headEnd type="none" w="med" len="med"/>
                      <a:tailEnd type="none" w="med" len="med"/>
                    </a:lnR>
                    <a:lnT w="6350" cap="flat" cmpd="sng" algn="ctr">
                      <a:solidFill>
                        <a:srgbClr val="414143"/>
                      </a:solidFill>
                      <a:prstDash val="solid"/>
                      <a:round/>
                      <a:headEnd type="none" w="med" len="med"/>
                      <a:tailEnd type="none" w="med" len="med"/>
                    </a:lnT>
                    <a:lnB w="6350" cap="flat" cmpd="sng" algn="ctr">
                      <a:solidFill>
                        <a:srgbClr val="414143"/>
                      </a:solidFill>
                      <a:prstDash val="solid"/>
                      <a:round/>
                      <a:headEnd type="none" w="med" len="med"/>
                      <a:tailEnd type="none" w="med" len="med"/>
                    </a:lnB>
                  </a:tcPr>
                </a:tc>
                <a:tc>
                  <a:txBody>
                    <a:bodyPr/>
                    <a:lstStyle/>
                    <a:p>
                      <a:pPr algn="ctr"/>
                      <a:r>
                        <a:rPr lang="en-US">
                          <a:solidFill>
                            <a:srgbClr val="414143"/>
                          </a:solidFill>
                          <a:effectLst/>
                        </a:rPr>
                        <a:t>AC and DC Motors</a:t>
                      </a:r>
                      <a:br>
                        <a:rPr lang="en-US">
                          <a:solidFill>
                            <a:srgbClr val="414143"/>
                          </a:solidFill>
                          <a:effectLst/>
                        </a:rPr>
                      </a:br>
                      <a:r>
                        <a:rPr lang="en-US">
                          <a:solidFill>
                            <a:srgbClr val="414143"/>
                          </a:solidFill>
                          <a:effectLst/>
                        </a:rPr>
                        <a:t>Stepper Motor</a:t>
                      </a:r>
                      <a:br>
                        <a:rPr lang="en-US">
                          <a:solidFill>
                            <a:srgbClr val="414143"/>
                          </a:solidFill>
                          <a:effectLst/>
                        </a:rPr>
                      </a:br>
                      <a:r>
                        <a:rPr lang="en-US">
                          <a:solidFill>
                            <a:srgbClr val="414143"/>
                          </a:solidFill>
                          <a:effectLst/>
                        </a:rPr>
                        <a:t>Brake</a:t>
                      </a:r>
                    </a:p>
                  </a:txBody>
                  <a:tcPr marL="31750" marR="31750" marT="63500" marB="63500" anchor="ctr">
                    <a:lnL w="6350" cap="flat" cmpd="sng" algn="ctr">
                      <a:solidFill>
                        <a:srgbClr val="414143"/>
                      </a:solidFill>
                      <a:prstDash val="solid"/>
                      <a:round/>
                      <a:headEnd type="none" w="med" len="med"/>
                      <a:tailEnd type="none" w="med" len="med"/>
                    </a:lnL>
                    <a:lnR w="6350" cap="flat" cmpd="sng" algn="ctr">
                      <a:solidFill>
                        <a:srgbClr val="414143"/>
                      </a:solidFill>
                      <a:prstDash val="solid"/>
                      <a:round/>
                      <a:headEnd type="none" w="med" len="med"/>
                      <a:tailEnd type="none" w="med" len="med"/>
                    </a:lnR>
                    <a:lnT w="6350" cap="flat" cmpd="sng" algn="ctr">
                      <a:solidFill>
                        <a:srgbClr val="414143"/>
                      </a:solidFill>
                      <a:prstDash val="solid"/>
                      <a:round/>
                      <a:headEnd type="none" w="med" len="med"/>
                      <a:tailEnd type="none" w="med" len="med"/>
                    </a:lnT>
                    <a:lnB w="6350" cap="flat" cmpd="sng" algn="ctr">
                      <a:solidFill>
                        <a:srgbClr val="414143"/>
                      </a:solidFill>
                      <a:prstDash val="solid"/>
                      <a:round/>
                      <a:headEnd type="none" w="med" len="med"/>
                      <a:tailEnd type="none" w="med" len="med"/>
                    </a:lnB>
                  </a:tcPr>
                </a:tc>
                <a:extLst>
                  <a:ext uri="{0D108BD9-81ED-4DB2-BD59-A6C34878D82A}">
                    <a16:rowId xmlns:a16="http://schemas.microsoft.com/office/drawing/2014/main" val="3584453622"/>
                  </a:ext>
                </a:extLst>
              </a:tr>
              <a:tr h="0">
                <a:tc>
                  <a:txBody>
                    <a:bodyPr/>
                    <a:lstStyle/>
                    <a:p>
                      <a:pPr algn="ctr"/>
                      <a:r>
                        <a:rPr lang="en-US">
                          <a:solidFill>
                            <a:srgbClr val="414143"/>
                          </a:solidFill>
                          <a:effectLst/>
                        </a:rPr>
                        <a:t>Sound</a:t>
                      </a:r>
                    </a:p>
                  </a:txBody>
                  <a:tcPr marL="31750" marR="31750" marT="63500" marB="63500" anchor="ctr">
                    <a:lnL w="6350" cap="flat" cmpd="sng" algn="ctr">
                      <a:solidFill>
                        <a:srgbClr val="414143"/>
                      </a:solidFill>
                      <a:prstDash val="solid"/>
                      <a:round/>
                      <a:headEnd type="none" w="med" len="med"/>
                      <a:tailEnd type="none" w="med" len="med"/>
                    </a:lnL>
                    <a:lnR w="6350" cap="flat" cmpd="sng" algn="ctr">
                      <a:solidFill>
                        <a:srgbClr val="414143"/>
                      </a:solidFill>
                      <a:prstDash val="solid"/>
                      <a:round/>
                      <a:headEnd type="none" w="med" len="med"/>
                      <a:tailEnd type="none" w="med" len="med"/>
                    </a:lnR>
                    <a:lnT w="6350" cap="flat" cmpd="sng" algn="ctr">
                      <a:solidFill>
                        <a:srgbClr val="414143"/>
                      </a:solidFill>
                      <a:prstDash val="solid"/>
                      <a:round/>
                      <a:headEnd type="none" w="med" len="med"/>
                      <a:tailEnd type="none" w="med" len="med"/>
                    </a:lnT>
                    <a:lnB w="6350" cap="flat" cmpd="sng" algn="ctr">
                      <a:solidFill>
                        <a:srgbClr val="414143"/>
                      </a:solidFill>
                      <a:prstDash val="solid"/>
                      <a:round/>
                      <a:headEnd type="none" w="med" len="med"/>
                      <a:tailEnd type="none" w="med" len="med"/>
                    </a:lnB>
                  </a:tcPr>
                </a:tc>
                <a:tc>
                  <a:txBody>
                    <a:bodyPr/>
                    <a:lstStyle/>
                    <a:p>
                      <a:pPr algn="ctr"/>
                      <a:r>
                        <a:rPr lang="en-US">
                          <a:solidFill>
                            <a:srgbClr val="414143"/>
                          </a:solidFill>
                          <a:effectLst/>
                        </a:rPr>
                        <a:t>Carbon Microphone</a:t>
                      </a:r>
                      <a:br>
                        <a:rPr lang="en-US">
                          <a:solidFill>
                            <a:srgbClr val="414143"/>
                          </a:solidFill>
                          <a:effectLst/>
                        </a:rPr>
                      </a:br>
                      <a:r>
                        <a:rPr lang="en-US">
                          <a:solidFill>
                            <a:srgbClr val="414143"/>
                          </a:solidFill>
                          <a:effectLst/>
                        </a:rPr>
                        <a:t>Piezo-electric Crystal</a:t>
                      </a:r>
                    </a:p>
                  </a:txBody>
                  <a:tcPr marL="31750" marR="31750" marT="63500" marB="63500" anchor="ctr">
                    <a:lnL w="6350" cap="flat" cmpd="sng" algn="ctr">
                      <a:solidFill>
                        <a:srgbClr val="414143"/>
                      </a:solidFill>
                      <a:prstDash val="solid"/>
                      <a:round/>
                      <a:headEnd type="none" w="med" len="med"/>
                      <a:tailEnd type="none" w="med" len="med"/>
                    </a:lnL>
                    <a:lnR w="6350" cap="flat" cmpd="sng" algn="ctr">
                      <a:solidFill>
                        <a:srgbClr val="414143"/>
                      </a:solidFill>
                      <a:prstDash val="solid"/>
                      <a:round/>
                      <a:headEnd type="none" w="med" len="med"/>
                      <a:tailEnd type="none" w="med" len="med"/>
                    </a:lnR>
                    <a:lnT w="6350" cap="flat" cmpd="sng" algn="ctr">
                      <a:solidFill>
                        <a:srgbClr val="414143"/>
                      </a:solidFill>
                      <a:prstDash val="solid"/>
                      <a:round/>
                      <a:headEnd type="none" w="med" len="med"/>
                      <a:tailEnd type="none" w="med" len="med"/>
                    </a:lnT>
                    <a:lnB w="6350" cap="flat" cmpd="sng" algn="ctr">
                      <a:solidFill>
                        <a:srgbClr val="414143"/>
                      </a:solidFill>
                      <a:prstDash val="solid"/>
                      <a:round/>
                      <a:headEnd type="none" w="med" len="med"/>
                      <a:tailEnd type="none" w="med" len="med"/>
                    </a:lnB>
                  </a:tcPr>
                </a:tc>
                <a:tc>
                  <a:txBody>
                    <a:bodyPr/>
                    <a:lstStyle/>
                    <a:p>
                      <a:pPr algn="ctr"/>
                      <a:r>
                        <a:rPr lang="en-US" dirty="0">
                          <a:solidFill>
                            <a:srgbClr val="414143"/>
                          </a:solidFill>
                          <a:effectLst/>
                        </a:rPr>
                        <a:t>Bell</a:t>
                      </a:r>
                      <a:br>
                        <a:rPr lang="en-US" dirty="0">
                          <a:solidFill>
                            <a:srgbClr val="414143"/>
                          </a:solidFill>
                          <a:effectLst/>
                        </a:rPr>
                      </a:br>
                      <a:r>
                        <a:rPr lang="en-US" dirty="0">
                          <a:solidFill>
                            <a:srgbClr val="414143"/>
                          </a:solidFill>
                          <a:effectLst/>
                        </a:rPr>
                        <a:t>Buzzer</a:t>
                      </a:r>
                      <a:br>
                        <a:rPr lang="en-US" dirty="0">
                          <a:solidFill>
                            <a:srgbClr val="414143"/>
                          </a:solidFill>
                          <a:effectLst/>
                        </a:rPr>
                      </a:br>
                      <a:r>
                        <a:rPr lang="en-US" dirty="0">
                          <a:solidFill>
                            <a:srgbClr val="414143"/>
                          </a:solidFill>
                          <a:effectLst/>
                        </a:rPr>
                        <a:t>Loudspeaker</a:t>
                      </a:r>
                    </a:p>
                  </a:txBody>
                  <a:tcPr marL="31750" marR="31750" marT="63500" marB="63500" anchor="ctr">
                    <a:lnL w="6350" cap="flat" cmpd="sng" algn="ctr">
                      <a:solidFill>
                        <a:srgbClr val="414143"/>
                      </a:solidFill>
                      <a:prstDash val="solid"/>
                      <a:round/>
                      <a:headEnd type="none" w="med" len="med"/>
                      <a:tailEnd type="none" w="med" len="med"/>
                    </a:lnL>
                    <a:lnR w="6350" cap="flat" cmpd="sng" algn="ctr">
                      <a:solidFill>
                        <a:srgbClr val="414143"/>
                      </a:solidFill>
                      <a:prstDash val="solid"/>
                      <a:round/>
                      <a:headEnd type="none" w="med" len="med"/>
                      <a:tailEnd type="none" w="med" len="med"/>
                    </a:lnR>
                    <a:lnT w="6350" cap="flat" cmpd="sng" algn="ctr">
                      <a:solidFill>
                        <a:srgbClr val="414143"/>
                      </a:solidFill>
                      <a:prstDash val="solid"/>
                      <a:round/>
                      <a:headEnd type="none" w="med" len="med"/>
                      <a:tailEnd type="none" w="med" len="med"/>
                    </a:lnT>
                    <a:lnB w="6350" cap="flat" cmpd="sng" algn="ctr">
                      <a:solidFill>
                        <a:srgbClr val="414143"/>
                      </a:solidFill>
                      <a:prstDash val="solid"/>
                      <a:round/>
                      <a:headEnd type="none" w="med" len="med"/>
                      <a:tailEnd type="none" w="med" len="med"/>
                    </a:lnB>
                  </a:tcPr>
                </a:tc>
                <a:extLst>
                  <a:ext uri="{0D108BD9-81ED-4DB2-BD59-A6C34878D82A}">
                    <a16:rowId xmlns:a16="http://schemas.microsoft.com/office/drawing/2014/main" val="1513610954"/>
                  </a:ext>
                </a:extLst>
              </a:tr>
            </a:tbl>
          </a:graphicData>
        </a:graphic>
      </p:graphicFrame>
      <p:graphicFrame>
        <p:nvGraphicFramePr>
          <p:cNvPr id="6" name="Table 5">
            <a:extLst>
              <a:ext uri="{FF2B5EF4-FFF2-40B4-BE49-F238E27FC236}">
                <a16:creationId xmlns:a16="http://schemas.microsoft.com/office/drawing/2014/main" id="{930ABC8B-363A-4B89-9EFF-FE33C79B27AB}"/>
              </a:ext>
            </a:extLst>
          </p:cNvPr>
          <p:cNvGraphicFramePr>
            <a:graphicFrameLocks noGrp="1"/>
          </p:cNvGraphicFramePr>
          <p:nvPr>
            <p:extLst>
              <p:ext uri="{D42A27DB-BD31-4B8C-83A1-F6EECF244321}">
                <p14:modId xmlns:p14="http://schemas.microsoft.com/office/powerpoint/2010/main" val="1304063071"/>
              </p:ext>
            </p:extLst>
          </p:nvPr>
        </p:nvGraphicFramePr>
        <p:xfrm>
          <a:off x="838200" y="627482"/>
          <a:ext cx="10515600" cy="675640"/>
        </p:xfrm>
        <a:graphic>
          <a:graphicData uri="http://schemas.openxmlformats.org/drawingml/2006/table">
            <a:tbl>
              <a:tblPr/>
              <a:tblGrid>
                <a:gridCol w="2303417">
                  <a:extLst>
                    <a:ext uri="{9D8B030D-6E8A-4147-A177-3AD203B41FA5}">
                      <a16:colId xmlns:a16="http://schemas.microsoft.com/office/drawing/2014/main" val="2607901795"/>
                    </a:ext>
                  </a:extLst>
                </a:gridCol>
                <a:gridCol w="5207726">
                  <a:extLst>
                    <a:ext uri="{9D8B030D-6E8A-4147-A177-3AD203B41FA5}">
                      <a16:colId xmlns:a16="http://schemas.microsoft.com/office/drawing/2014/main" val="646178148"/>
                    </a:ext>
                  </a:extLst>
                </a:gridCol>
                <a:gridCol w="3004457">
                  <a:extLst>
                    <a:ext uri="{9D8B030D-6E8A-4147-A177-3AD203B41FA5}">
                      <a16:colId xmlns:a16="http://schemas.microsoft.com/office/drawing/2014/main" val="596052158"/>
                    </a:ext>
                  </a:extLst>
                </a:gridCol>
              </a:tblGrid>
              <a:tr h="0">
                <a:tc>
                  <a:txBody>
                    <a:bodyPr/>
                    <a:lstStyle/>
                    <a:p>
                      <a:pPr algn="ctr"/>
                      <a:r>
                        <a:rPr lang="en-US">
                          <a:solidFill>
                            <a:srgbClr val="FFFFFF"/>
                          </a:solidFill>
                          <a:effectLst/>
                        </a:rPr>
                        <a:t>Quantity being</a:t>
                      </a:r>
                      <a:br>
                        <a:rPr lang="en-US">
                          <a:solidFill>
                            <a:srgbClr val="FFFFFF"/>
                          </a:solidFill>
                          <a:effectLst/>
                        </a:rPr>
                      </a:br>
                      <a:r>
                        <a:rPr lang="en-US">
                          <a:solidFill>
                            <a:srgbClr val="FFFFFF"/>
                          </a:solidFill>
                          <a:effectLst/>
                        </a:rPr>
                        <a:t>Measured</a:t>
                      </a:r>
                    </a:p>
                  </a:txBody>
                  <a:tcPr marL="31750" marR="31750" marT="63500" marB="63500" anchor="ctr">
                    <a:lnL w="6350" cap="flat" cmpd="sng" algn="ctr">
                      <a:solidFill>
                        <a:srgbClr val="414143"/>
                      </a:solidFill>
                      <a:prstDash val="solid"/>
                      <a:round/>
                      <a:headEnd type="none" w="med" len="med"/>
                      <a:tailEnd type="none" w="med" len="med"/>
                    </a:lnL>
                    <a:lnR w="6350" cap="flat" cmpd="sng" algn="ctr">
                      <a:solidFill>
                        <a:srgbClr val="414143"/>
                      </a:solidFill>
                      <a:prstDash val="solid"/>
                      <a:round/>
                      <a:headEnd type="none" w="med" len="med"/>
                      <a:tailEnd type="none" w="med" len="med"/>
                    </a:lnR>
                    <a:lnT w="6350" cap="flat" cmpd="sng" algn="ctr">
                      <a:solidFill>
                        <a:srgbClr val="414143"/>
                      </a:solidFill>
                      <a:prstDash val="solid"/>
                      <a:round/>
                      <a:headEnd type="none" w="med" len="med"/>
                      <a:tailEnd type="none" w="med" len="med"/>
                    </a:lnT>
                    <a:lnB w="6350" cap="flat" cmpd="sng" algn="ctr">
                      <a:solidFill>
                        <a:srgbClr val="414143"/>
                      </a:solidFill>
                      <a:prstDash val="solid"/>
                      <a:round/>
                      <a:headEnd type="none" w="med" len="med"/>
                      <a:tailEnd type="none" w="med" len="med"/>
                    </a:lnB>
                    <a:solidFill>
                      <a:srgbClr val="414143"/>
                    </a:solidFill>
                  </a:tcPr>
                </a:tc>
                <a:tc>
                  <a:txBody>
                    <a:bodyPr/>
                    <a:lstStyle/>
                    <a:p>
                      <a:pPr algn="ctr"/>
                      <a:r>
                        <a:rPr lang="en-US">
                          <a:solidFill>
                            <a:srgbClr val="FFFFFF"/>
                          </a:solidFill>
                          <a:effectLst/>
                        </a:rPr>
                        <a:t>Input Device</a:t>
                      </a:r>
                      <a:br>
                        <a:rPr lang="en-US">
                          <a:solidFill>
                            <a:srgbClr val="FFFFFF"/>
                          </a:solidFill>
                          <a:effectLst/>
                        </a:rPr>
                      </a:br>
                      <a:r>
                        <a:rPr lang="en-US">
                          <a:solidFill>
                            <a:srgbClr val="FFFFFF"/>
                          </a:solidFill>
                          <a:effectLst/>
                        </a:rPr>
                        <a:t>(Sensor)</a:t>
                      </a:r>
                    </a:p>
                  </a:txBody>
                  <a:tcPr marL="31750" marR="31750" marT="63500" marB="63500" anchor="ctr">
                    <a:lnL w="6350" cap="flat" cmpd="sng" algn="ctr">
                      <a:solidFill>
                        <a:srgbClr val="414143"/>
                      </a:solidFill>
                      <a:prstDash val="solid"/>
                      <a:round/>
                      <a:headEnd type="none" w="med" len="med"/>
                      <a:tailEnd type="none" w="med" len="med"/>
                    </a:lnL>
                    <a:lnR w="6350" cap="flat" cmpd="sng" algn="ctr">
                      <a:solidFill>
                        <a:srgbClr val="414143"/>
                      </a:solidFill>
                      <a:prstDash val="solid"/>
                      <a:round/>
                      <a:headEnd type="none" w="med" len="med"/>
                      <a:tailEnd type="none" w="med" len="med"/>
                    </a:lnR>
                    <a:lnT w="6350" cap="flat" cmpd="sng" algn="ctr">
                      <a:solidFill>
                        <a:srgbClr val="414143"/>
                      </a:solidFill>
                      <a:prstDash val="solid"/>
                      <a:round/>
                      <a:headEnd type="none" w="med" len="med"/>
                      <a:tailEnd type="none" w="med" len="med"/>
                    </a:lnT>
                    <a:lnB w="6350" cap="flat" cmpd="sng" algn="ctr">
                      <a:solidFill>
                        <a:srgbClr val="414143"/>
                      </a:solidFill>
                      <a:prstDash val="solid"/>
                      <a:round/>
                      <a:headEnd type="none" w="med" len="med"/>
                      <a:tailEnd type="none" w="med" len="med"/>
                    </a:lnB>
                    <a:solidFill>
                      <a:srgbClr val="414143"/>
                    </a:solidFill>
                  </a:tcPr>
                </a:tc>
                <a:tc>
                  <a:txBody>
                    <a:bodyPr/>
                    <a:lstStyle/>
                    <a:p>
                      <a:pPr algn="ctr"/>
                      <a:r>
                        <a:rPr lang="en-US" dirty="0">
                          <a:solidFill>
                            <a:srgbClr val="FFFFFF"/>
                          </a:solidFill>
                          <a:effectLst/>
                        </a:rPr>
                        <a:t>Output Device</a:t>
                      </a:r>
                      <a:br>
                        <a:rPr lang="en-US" dirty="0">
                          <a:solidFill>
                            <a:srgbClr val="FFFFFF"/>
                          </a:solidFill>
                          <a:effectLst/>
                        </a:rPr>
                      </a:br>
                      <a:r>
                        <a:rPr lang="en-US" dirty="0">
                          <a:solidFill>
                            <a:srgbClr val="FFFFFF"/>
                          </a:solidFill>
                          <a:effectLst/>
                        </a:rPr>
                        <a:t>(Actuator)</a:t>
                      </a:r>
                    </a:p>
                  </a:txBody>
                  <a:tcPr marL="31750" marR="31750" marT="63500" marB="63500" anchor="ctr">
                    <a:lnL w="6350" cap="flat" cmpd="sng" algn="ctr">
                      <a:solidFill>
                        <a:srgbClr val="414143"/>
                      </a:solidFill>
                      <a:prstDash val="solid"/>
                      <a:round/>
                      <a:headEnd type="none" w="med" len="med"/>
                      <a:tailEnd type="none" w="med" len="med"/>
                    </a:lnL>
                    <a:lnR w="6350" cap="flat" cmpd="sng" algn="ctr">
                      <a:solidFill>
                        <a:srgbClr val="414143"/>
                      </a:solidFill>
                      <a:prstDash val="solid"/>
                      <a:round/>
                      <a:headEnd type="none" w="med" len="med"/>
                      <a:tailEnd type="none" w="med" len="med"/>
                    </a:lnR>
                    <a:lnT w="6350" cap="flat" cmpd="sng" algn="ctr">
                      <a:solidFill>
                        <a:srgbClr val="414143"/>
                      </a:solidFill>
                      <a:prstDash val="solid"/>
                      <a:round/>
                      <a:headEnd type="none" w="med" len="med"/>
                      <a:tailEnd type="none" w="med" len="med"/>
                    </a:lnT>
                    <a:lnB w="6350" cap="flat" cmpd="sng" algn="ctr">
                      <a:solidFill>
                        <a:srgbClr val="414143"/>
                      </a:solidFill>
                      <a:prstDash val="solid"/>
                      <a:round/>
                      <a:headEnd type="none" w="med" len="med"/>
                      <a:tailEnd type="none" w="med" len="med"/>
                    </a:lnB>
                    <a:solidFill>
                      <a:srgbClr val="414143"/>
                    </a:solidFill>
                  </a:tcPr>
                </a:tc>
                <a:extLst>
                  <a:ext uri="{0D108BD9-81ED-4DB2-BD59-A6C34878D82A}">
                    <a16:rowId xmlns:a16="http://schemas.microsoft.com/office/drawing/2014/main" val="3952468686"/>
                  </a:ext>
                </a:extLst>
              </a:tr>
            </a:tbl>
          </a:graphicData>
        </a:graphic>
      </p:graphicFrame>
      <p:sp>
        <p:nvSpPr>
          <p:cNvPr id="5" name="Rectangle 4">
            <a:extLst>
              <a:ext uri="{FF2B5EF4-FFF2-40B4-BE49-F238E27FC236}">
                <a16:creationId xmlns:a16="http://schemas.microsoft.com/office/drawing/2014/main" id="{F9CF64FF-5BB5-4525-ACF2-CF68924A9E35}"/>
              </a:ext>
            </a:extLst>
          </p:cNvPr>
          <p:cNvSpPr/>
          <p:nvPr/>
        </p:nvSpPr>
        <p:spPr>
          <a:xfrm>
            <a:off x="838200" y="4630550"/>
            <a:ext cx="10754846" cy="2031325"/>
          </a:xfrm>
          <a:prstGeom prst="rect">
            <a:avLst/>
          </a:prstGeom>
        </p:spPr>
        <p:txBody>
          <a:bodyPr wrap="square">
            <a:spAutoFit/>
          </a:bodyPr>
          <a:lstStyle/>
          <a:p>
            <a:pPr algn="just"/>
            <a:r>
              <a:rPr lang="en-US" b="1" dirty="0">
                <a:solidFill>
                  <a:srgbClr val="414042"/>
                </a:solidFill>
                <a:latin typeface="Lato" panose="020F0502020204030203" pitchFamily="34" charset="0"/>
              </a:rPr>
              <a:t>A</a:t>
            </a:r>
            <a:r>
              <a:rPr lang="en-US" b="1" i="0" dirty="0">
                <a:solidFill>
                  <a:srgbClr val="414042"/>
                </a:solidFill>
                <a:effectLst/>
                <a:latin typeface="Lato" panose="020F0502020204030203" pitchFamily="34" charset="0"/>
              </a:rPr>
              <a:t>ctive Sensors </a:t>
            </a:r>
          </a:p>
          <a:p>
            <a:r>
              <a:rPr lang="en-US" b="0" i="0" dirty="0">
                <a:solidFill>
                  <a:srgbClr val="414042"/>
                </a:solidFill>
                <a:effectLst/>
                <a:latin typeface="Lato" panose="020F0502020204030203" pitchFamily="34" charset="0"/>
              </a:rPr>
              <a:t>Require an external power supply to operate, called an </a:t>
            </a:r>
            <a:r>
              <a:rPr lang="en-US" b="0" i="1" dirty="0">
                <a:solidFill>
                  <a:srgbClr val="414042"/>
                </a:solidFill>
                <a:effectLst/>
                <a:latin typeface="Lato" panose="020F0502020204030203" pitchFamily="34" charset="0"/>
              </a:rPr>
              <a:t>excitation signal</a:t>
            </a:r>
            <a:r>
              <a:rPr lang="en-US" b="0" i="0" dirty="0">
                <a:solidFill>
                  <a:srgbClr val="414042"/>
                </a:solidFill>
                <a:effectLst/>
                <a:latin typeface="Lato" panose="020F0502020204030203" pitchFamily="34" charset="0"/>
              </a:rPr>
              <a:t> which is used by the sensor to produce the output signal.</a:t>
            </a:r>
          </a:p>
          <a:p>
            <a:endParaRPr lang="en-US" dirty="0">
              <a:solidFill>
                <a:srgbClr val="414042"/>
              </a:solidFill>
              <a:latin typeface="Lato" panose="020F0502020204030203" pitchFamily="34" charset="0"/>
            </a:endParaRPr>
          </a:p>
          <a:p>
            <a:r>
              <a:rPr lang="en-US" b="1" dirty="0">
                <a:solidFill>
                  <a:srgbClr val="414042"/>
                </a:solidFill>
                <a:latin typeface="Lato" panose="020F0502020204030203" pitchFamily="34" charset="0"/>
              </a:rPr>
              <a:t>Passive Sensors</a:t>
            </a:r>
            <a:endParaRPr lang="en-US" sz="2400" dirty="0">
              <a:solidFill>
                <a:srgbClr val="414042"/>
              </a:solidFill>
              <a:latin typeface="Lato" panose="020F0502020204030203" pitchFamily="34" charset="0"/>
            </a:endParaRPr>
          </a:p>
          <a:p>
            <a:r>
              <a:rPr lang="en-US" dirty="0">
                <a:solidFill>
                  <a:srgbClr val="414042"/>
                </a:solidFill>
                <a:latin typeface="Lato" panose="020F0502020204030203" pitchFamily="34" charset="0"/>
              </a:rPr>
              <a:t>Does not need any additional power source or excitation voltage. Instead a passive sensor generates an output signal in response to some external stimulus. </a:t>
            </a:r>
          </a:p>
        </p:txBody>
      </p:sp>
    </p:spTree>
    <p:extLst>
      <p:ext uri="{BB962C8B-B14F-4D97-AF65-F5344CB8AC3E}">
        <p14:creationId xmlns:p14="http://schemas.microsoft.com/office/powerpoint/2010/main" val="13229674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643CB34-4998-4EF6-B0DF-7BA96CF44855}"/>
              </a:ext>
            </a:extLst>
          </p:cNvPr>
          <p:cNvPicPr>
            <a:picLocks noChangeAspect="1"/>
          </p:cNvPicPr>
          <p:nvPr/>
        </p:nvPicPr>
        <p:blipFill>
          <a:blip r:embed="rId2"/>
          <a:stretch>
            <a:fillRect/>
          </a:stretch>
        </p:blipFill>
        <p:spPr>
          <a:xfrm>
            <a:off x="805972" y="1518075"/>
            <a:ext cx="2905125" cy="2962275"/>
          </a:xfrm>
          <a:prstGeom prst="rect">
            <a:avLst/>
          </a:prstGeom>
        </p:spPr>
      </p:pic>
      <p:sp>
        <p:nvSpPr>
          <p:cNvPr id="10" name="Rectangle 9">
            <a:extLst>
              <a:ext uri="{FF2B5EF4-FFF2-40B4-BE49-F238E27FC236}">
                <a16:creationId xmlns:a16="http://schemas.microsoft.com/office/drawing/2014/main" id="{251BBAA4-9860-49A6-A265-DC4235421EBC}"/>
              </a:ext>
            </a:extLst>
          </p:cNvPr>
          <p:cNvSpPr/>
          <p:nvPr/>
        </p:nvSpPr>
        <p:spPr>
          <a:xfrm>
            <a:off x="681570" y="4702356"/>
            <a:ext cx="4285673" cy="1200329"/>
          </a:xfrm>
          <a:prstGeom prst="rect">
            <a:avLst/>
          </a:prstGeom>
        </p:spPr>
        <p:txBody>
          <a:bodyPr wrap="square">
            <a:spAutoFit/>
          </a:bodyPr>
          <a:lstStyle/>
          <a:p>
            <a:r>
              <a:rPr lang="en-US" dirty="0"/>
              <a:t>Cutaway view of an LVDT. Current is driven through the primary coil at A, causing an induction current to be generated through the secondary coils at B.</a:t>
            </a:r>
          </a:p>
        </p:txBody>
      </p:sp>
      <p:sp>
        <p:nvSpPr>
          <p:cNvPr id="11" name="Rectangle 10">
            <a:extLst>
              <a:ext uri="{FF2B5EF4-FFF2-40B4-BE49-F238E27FC236}">
                <a16:creationId xmlns:a16="http://schemas.microsoft.com/office/drawing/2014/main" id="{2372B446-4721-4657-9507-93F538B49E22}"/>
              </a:ext>
            </a:extLst>
          </p:cNvPr>
          <p:cNvSpPr/>
          <p:nvPr/>
        </p:nvSpPr>
        <p:spPr>
          <a:xfrm>
            <a:off x="5309371" y="916705"/>
            <a:ext cx="5787483" cy="2031325"/>
          </a:xfrm>
          <a:prstGeom prst="rect">
            <a:avLst/>
          </a:prstGeom>
        </p:spPr>
        <p:txBody>
          <a:bodyPr wrap="square">
            <a:spAutoFit/>
          </a:bodyPr>
          <a:lstStyle/>
          <a:p>
            <a:r>
              <a:rPr lang="en-US" dirty="0"/>
              <a:t>The </a:t>
            </a:r>
            <a:r>
              <a:rPr lang="en-US" b="1" dirty="0"/>
              <a:t>linear variable differential transformer (LVDT) </a:t>
            </a:r>
            <a:r>
              <a:rPr lang="en-US" dirty="0"/>
              <a:t>(also called linear variable displacement transformer, linear variable displacement transducer, or simply differential transformer) is a type of electrical transformer used for measuring linear displacement (position). A counterpart to this device that is used for measuring rotary displacement is called a rotary variable differential transformer (RVDT).</a:t>
            </a:r>
          </a:p>
        </p:txBody>
      </p:sp>
      <p:sp>
        <p:nvSpPr>
          <p:cNvPr id="2" name="Rectangle 1">
            <a:extLst>
              <a:ext uri="{FF2B5EF4-FFF2-40B4-BE49-F238E27FC236}">
                <a16:creationId xmlns:a16="http://schemas.microsoft.com/office/drawing/2014/main" id="{A51EDCBE-6086-42D0-BF7D-2173250E2125}"/>
              </a:ext>
            </a:extLst>
          </p:cNvPr>
          <p:cNvSpPr/>
          <p:nvPr/>
        </p:nvSpPr>
        <p:spPr>
          <a:xfrm>
            <a:off x="5309371" y="3181467"/>
            <a:ext cx="6096000" cy="1754326"/>
          </a:xfrm>
          <a:prstGeom prst="rect">
            <a:avLst/>
          </a:prstGeom>
        </p:spPr>
        <p:txBody>
          <a:bodyPr>
            <a:spAutoFit/>
          </a:bodyPr>
          <a:lstStyle/>
          <a:p>
            <a:r>
              <a:rPr lang="en-US" dirty="0"/>
              <a:t>How it works: </a:t>
            </a:r>
          </a:p>
          <a:p>
            <a:r>
              <a:rPr lang="en-US" dirty="0"/>
              <a:t>An alternating current drives the primary and causes a voltage to be induced in each secondary proportional to the length of the core linking to the secondary. As the core moves, the primary's linkage to the two secondary coils changes and causes the induced voltages to change.</a:t>
            </a:r>
          </a:p>
        </p:txBody>
      </p:sp>
      <p:sp>
        <p:nvSpPr>
          <p:cNvPr id="3" name="Rectangle 2">
            <a:extLst>
              <a:ext uri="{FF2B5EF4-FFF2-40B4-BE49-F238E27FC236}">
                <a16:creationId xmlns:a16="http://schemas.microsoft.com/office/drawing/2014/main" id="{62C7077F-3BC4-4371-B800-4DE8C1A90050}"/>
              </a:ext>
            </a:extLst>
          </p:cNvPr>
          <p:cNvSpPr/>
          <p:nvPr/>
        </p:nvSpPr>
        <p:spPr>
          <a:xfrm>
            <a:off x="305817" y="316221"/>
            <a:ext cx="4144789" cy="369332"/>
          </a:xfrm>
          <a:prstGeom prst="rect">
            <a:avLst/>
          </a:prstGeom>
        </p:spPr>
        <p:txBody>
          <a:bodyPr wrap="none">
            <a:spAutoFit/>
          </a:bodyPr>
          <a:lstStyle/>
          <a:p>
            <a:r>
              <a:rPr lang="en-US" b="1" dirty="0">
                <a:solidFill>
                  <a:srgbClr val="414042"/>
                </a:solidFill>
                <a:latin typeface="Lato" panose="020F0502020204030203" pitchFamily="34" charset="0"/>
              </a:rPr>
              <a:t>LVDTs (Displacement, Position, Active)</a:t>
            </a:r>
            <a:endParaRPr lang="en-US" b="1" dirty="0"/>
          </a:p>
        </p:txBody>
      </p:sp>
    </p:spTree>
    <p:extLst>
      <p:ext uri="{BB962C8B-B14F-4D97-AF65-F5344CB8AC3E}">
        <p14:creationId xmlns:p14="http://schemas.microsoft.com/office/powerpoint/2010/main" val="13908069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53D7DD2-70D8-4A03-883E-9D715C9D42C8}"/>
              </a:ext>
            </a:extLst>
          </p:cNvPr>
          <p:cNvSpPr/>
          <p:nvPr/>
        </p:nvSpPr>
        <p:spPr>
          <a:xfrm>
            <a:off x="524719" y="672537"/>
            <a:ext cx="9736238" cy="2308324"/>
          </a:xfrm>
          <a:prstGeom prst="rect">
            <a:avLst/>
          </a:prstGeom>
        </p:spPr>
        <p:txBody>
          <a:bodyPr wrap="square">
            <a:spAutoFit/>
          </a:bodyPr>
          <a:lstStyle/>
          <a:p>
            <a:pPr marL="285750" indent="-285750">
              <a:buFont typeface="Arial" panose="020B0604020202020204" pitchFamily="34" charset="0"/>
              <a:buChar char="•"/>
            </a:pPr>
            <a:r>
              <a:rPr lang="en-US" dirty="0"/>
              <a:t>LVDTs are robust, absolute linear position/displacement transducers; </a:t>
            </a:r>
          </a:p>
          <a:p>
            <a:pPr marL="285750" indent="-285750">
              <a:buFont typeface="Arial" panose="020B0604020202020204" pitchFamily="34" charset="0"/>
              <a:buChar char="•"/>
            </a:pPr>
            <a:r>
              <a:rPr lang="en-US" dirty="0"/>
              <a:t>Inherently frictionless, they have a virtually infinite cycle life when properly used. </a:t>
            </a:r>
          </a:p>
          <a:p>
            <a:pPr marL="285750" indent="-285750">
              <a:buFont typeface="Arial" panose="020B0604020202020204" pitchFamily="34" charset="0"/>
              <a:buChar char="•"/>
            </a:pPr>
            <a:r>
              <a:rPr lang="en-US" dirty="0"/>
              <a:t>As AC operated LVDTs do not contain any electronics, they can be designed to operate at cryogenic temperatures or up to 1200 °F (650 °C), in harsh environments, and under high vibration and shock levels. </a:t>
            </a:r>
          </a:p>
          <a:p>
            <a:pPr marL="285750" indent="-285750">
              <a:buFont typeface="Arial" panose="020B0604020202020204" pitchFamily="34" charset="0"/>
              <a:buChar char="•"/>
            </a:pPr>
            <a:r>
              <a:rPr lang="en-US" dirty="0"/>
              <a:t>LVDTs have been widely used in applications such as power turbines, hydraulics, automation, aircraft, satellites, nuclear reactors, and many others.</a:t>
            </a:r>
          </a:p>
          <a:p>
            <a:pPr marL="285750" indent="-285750">
              <a:buFont typeface="Arial" panose="020B0604020202020204" pitchFamily="34" charset="0"/>
              <a:buChar char="•"/>
            </a:pPr>
            <a:r>
              <a:rPr lang="en-US" dirty="0"/>
              <a:t>These transducers have low hysteresis and excellent repeatability.</a:t>
            </a:r>
          </a:p>
        </p:txBody>
      </p:sp>
      <p:sp>
        <p:nvSpPr>
          <p:cNvPr id="6" name="Rectangle 5">
            <a:extLst>
              <a:ext uri="{FF2B5EF4-FFF2-40B4-BE49-F238E27FC236}">
                <a16:creationId xmlns:a16="http://schemas.microsoft.com/office/drawing/2014/main" id="{F5A5DA9D-474D-41E6-B1E1-0BC459DAD4B1}"/>
              </a:ext>
            </a:extLst>
          </p:cNvPr>
          <p:cNvSpPr/>
          <p:nvPr/>
        </p:nvSpPr>
        <p:spPr>
          <a:xfrm>
            <a:off x="524719" y="229129"/>
            <a:ext cx="2357633" cy="369332"/>
          </a:xfrm>
          <a:prstGeom prst="rect">
            <a:avLst/>
          </a:prstGeom>
        </p:spPr>
        <p:txBody>
          <a:bodyPr wrap="none">
            <a:spAutoFit/>
          </a:bodyPr>
          <a:lstStyle/>
          <a:p>
            <a:r>
              <a:rPr lang="en-US" b="1" dirty="0">
                <a:solidFill>
                  <a:srgbClr val="414042"/>
                </a:solidFill>
                <a:latin typeface="Lato" panose="020F0502020204030203" pitchFamily="34" charset="0"/>
              </a:rPr>
              <a:t>Advantages of LVDTs</a:t>
            </a:r>
            <a:endParaRPr lang="en-US" b="1" dirty="0"/>
          </a:p>
        </p:txBody>
      </p:sp>
      <p:sp>
        <p:nvSpPr>
          <p:cNvPr id="7" name="Rectangle 6">
            <a:extLst>
              <a:ext uri="{FF2B5EF4-FFF2-40B4-BE49-F238E27FC236}">
                <a16:creationId xmlns:a16="http://schemas.microsoft.com/office/drawing/2014/main" id="{21C5A81E-4E99-402A-ABD4-9FBFB95FA288}"/>
              </a:ext>
            </a:extLst>
          </p:cNvPr>
          <p:cNvSpPr/>
          <p:nvPr/>
        </p:nvSpPr>
        <p:spPr>
          <a:xfrm>
            <a:off x="524719" y="3059668"/>
            <a:ext cx="2032223" cy="369332"/>
          </a:xfrm>
          <a:prstGeom prst="rect">
            <a:avLst/>
          </a:prstGeom>
        </p:spPr>
        <p:txBody>
          <a:bodyPr wrap="none">
            <a:spAutoFit/>
          </a:bodyPr>
          <a:lstStyle/>
          <a:p>
            <a:r>
              <a:rPr lang="en-US" b="1" dirty="0">
                <a:solidFill>
                  <a:srgbClr val="414042"/>
                </a:solidFill>
                <a:latin typeface="Lato" panose="020F0502020204030203" pitchFamily="34" charset="0"/>
              </a:rPr>
              <a:t>How to use LVDTs</a:t>
            </a:r>
            <a:endParaRPr lang="en-US" b="1" dirty="0"/>
          </a:p>
        </p:txBody>
      </p:sp>
      <p:sp>
        <p:nvSpPr>
          <p:cNvPr id="9" name="TextBox 8">
            <a:extLst>
              <a:ext uri="{FF2B5EF4-FFF2-40B4-BE49-F238E27FC236}">
                <a16:creationId xmlns:a16="http://schemas.microsoft.com/office/drawing/2014/main" id="{059F9CFD-EB7A-4932-B89F-77E8DF23A2CE}"/>
              </a:ext>
            </a:extLst>
          </p:cNvPr>
          <p:cNvSpPr txBox="1"/>
          <p:nvPr/>
        </p:nvSpPr>
        <p:spPr>
          <a:xfrm>
            <a:off x="7008306" y="3429000"/>
            <a:ext cx="4124006" cy="2585323"/>
          </a:xfrm>
          <a:prstGeom prst="rect">
            <a:avLst/>
          </a:prstGeom>
          <a:noFill/>
        </p:spPr>
        <p:txBody>
          <a:bodyPr wrap="square" rtlCol="0">
            <a:spAutoFit/>
          </a:bodyPr>
          <a:lstStyle/>
          <a:p>
            <a:pPr marL="342900" indent="-342900">
              <a:buAutoNum type="arabicPeriod"/>
            </a:pPr>
            <a:r>
              <a:rPr lang="en-US" dirty="0"/>
              <a:t>Pull the core to the maximum and adjust the potentiometer to get you the 1023 digital output on the serial monitor. </a:t>
            </a:r>
          </a:p>
          <a:p>
            <a:pPr marL="342900" indent="-342900">
              <a:buAutoNum type="arabicPeriod"/>
            </a:pPr>
            <a:r>
              <a:rPr lang="en-US" dirty="0"/>
              <a:t>Find the displacement range from the datasheet of the LVDT, for example, 0 – 10 cm, your digital output is 0 – 1023, so the resolution will be 10 cm / 1024 = 97.66 um. </a:t>
            </a:r>
          </a:p>
        </p:txBody>
      </p:sp>
      <p:pic>
        <p:nvPicPr>
          <p:cNvPr id="10" name="Picture 9">
            <a:extLst>
              <a:ext uri="{FF2B5EF4-FFF2-40B4-BE49-F238E27FC236}">
                <a16:creationId xmlns:a16="http://schemas.microsoft.com/office/drawing/2014/main" id="{0B4159F3-773A-4D17-BE0C-59CFD9921DE2}"/>
              </a:ext>
            </a:extLst>
          </p:cNvPr>
          <p:cNvPicPr>
            <a:picLocks noChangeAspect="1"/>
          </p:cNvPicPr>
          <p:nvPr/>
        </p:nvPicPr>
        <p:blipFill>
          <a:blip r:embed="rId2"/>
          <a:stretch>
            <a:fillRect/>
          </a:stretch>
        </p:blipFill>
        <p:spPr>
          <a:xfrm>
            <a:off x="2882352" y="3054937"/>
            <a:ext cx="3683758" cy="3248520"/>
          </a:xfrm>
          <a:prstGeom prst="rect">
            <a:avLst/>
          </a:prstGeom>
        </p:spPr>
      </p:pic>
    </p:spTree>
    <p:extLst>
      <p:ext uri="{BB962C8B-B14F-4D97-AF65-F5344CB8AC3E}">
        <p14:creationId xmlns:p14="http://schemas.microsoft.com/office/powerpoint/2010/main" val="15593977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1CC38D6-E7CE-4F35-9B16-E2C31731A32F}"/>
              </a:ext>
            </a:extLst>
          </p:cNvPr>
          <p:cNvSpPr/>
          <p:nvPr/>
        </p:nvSpPr>
        <p:spPr>
          <a:xfrm>
            <a:off x="6356926" y="701386"/>
            <a:ext cx="5280891" cy="3139321"/>
          </a:xfrm>
          <a:prstGeom prst="rect">
            <a:avLst/>
          </a:prstGeom>
        </p:spPr>
        <p:txBody>
          <a:bodyPr wrap="square">
            <a:spAutoFit/>
          </a:bodyPr>
          <a:lstStyle/>
          <a:p>
            <a:r>
              <a:rPr lang="en-US" dirty="0"/>
              <a:t>A strain gauge (also spelled strain gage) is a device used to measure strain on an object. Invented by Edward E. Simmons and Arthur C. </a:t>
            </a:r>
            <a:r>
              <a:rPr lang="en-US" dirty="0" err="1"/>
              <a:t>Ruge</a:t>
            </a:r>
            <a:r>
              <a:rPr lang="en-US" dirty="0"/>
              <a:t> in 1938, the most common type of strain gauge consists of an insulating flexible backing which supports a metallic foil pattern. The gauge is attached to the object by a suitable adhesive, such as cyanoacrylate. As the object is deformed, the foil is deformed, causing its electrical resistance to change. This resistance change, usually measured using a </a:t>
            </a:r>
            <a:r>
              <a:rPr lang="en-US" b="1" dirty="0"/>
              <a:t>Wheatstone bridge</a:t>
            </a:r>
            <a:r>
              <a:rPr lang="en-US" dirty="0"/>
              <a:t>, is related to the strain by the quantity known as the gauge factor.</a:t>
            </a:r>
          </a:p>
        </p:txBody>
      </p:sp>
      <p:pic>
        <p:nvPicPr>
          <p:cNvPr id="5" name="Picture 4">
            <a:extLst>
              <a:ext uri="{FF2B5EF4-FFF2-40B4-BE49-F238E27FC236}">
                <a16:creationId xmlns:a16="http://schemas.microsoft.com/office/drawing/2014/main" id="{83AD0F53-9719-4ED7-9F7A-566519C33D2E}"/>
              </a:ext>
            </a:extLst>
          </p:cNvPr>
          <p:cNvPicPr>
            <a:picLocks noChangeAspect="1"/>
          </p:cNvPicPr>
          <p:nvPr/>
        </p:nvPicPr>
        <p:blipFill>
          <a:blip r:embed="rId2"/>
          <a:stretch>
            <a:fillRect/>
          </a:stretch>
        </p:blipFill>
        <p:spPr>
          <a:xfrm>
            <a:off x="554183" y="2722249"/>
            <a:ext cx="2124075" cy="3619500"/>
          </a:xfrm>
          <a:prstGeom prst="rect">
            <a:avLst/>
          </a:prstGeom>
        </p:spPr>
      </p:pic>
      <p:sp>
        <p:nvSpPr>
          <p:cNvPr id="6" name="Rectangle 5">
            <a:extLst>
              <a:ext uri="{FF2B5EF4-FFF2-40B4-BE49-F238E27FC236}">
                <a16:creationId xmlns:a16="http://schemas.microsoft.com/office/drawing/2014/main" id="{6400DFD0-EB00-435B-A5E7-155DA40AE412}"/>
              </a:ext>
            </a:extLst>
          </p:cNvPr>
          <p:cNvSpPr/>
          <p:nvPr/>
        </p:nvSpPr>
        <p:spPr>
          <a:xfrm>
            <a:off x="6356926" y="3997968"/>
            <a:ext cx="4627418" cy="2031325"/>
          </a:xfrm>
          <a:prstGeom prst="rect">
            <a:avLst/>
          </a:prstGeom>
        </p:spPr>
        <p:txBody>
          <a:bodyPr wrap="square">
            <a:spAutoFit/>
          </a:bodyPr>
          <a:lstStyle/>
          <a:p>
            <a:r>
              <a:rPr lang="en-US" dirty="0"/>
              <a:t>Typical foil strain gauge; the blue region is conductive and resistance is measured from one large blue pad to the other. The gauge is far more sensitive to strain in the vertical direction than in the horizontal direction. The markings outside the active area help to align the gauge during installation.</a:t>
            </a:r>
          </a:p>
        </p:txBody>
      </p:sp>
      <p:pic>
        <p:nvPicPr>
          <p:cNvPr id="7" name="Picture 6">
            <a:extLst>
              <a:ext uri="{FF2B5EF4-FFF2-40B4-BE49-F238E27FC236}">
                <a16:creationId xmlns:a16="http://schemas.microsoft.com/office/drawing/2014/main" id="{C2E6BA66-AE64-46DB-B6DF-6D85DE9B383F}"/>
              </a:ext>
            </a:extLst>
          </p:cNvPr>
          <p:cNvPicPr>
            <a:picLocks noChangeAspect="1"/>
          </p:cNvPicPr>
          <p:nvPr/>
        </p:nvPicPr>
        <p:blipFill>
          <a:blip r:embed="rId3"/>
          <a:stretch>
            <a:fillRect/>
          </a:stretch>
        </p:blipFill>
        <p:spPr>
          <a:xfrm>
            <a:off x="3226953" y="1967733"/>
            <a:ext cx="2869047" cy="4374016"/>
          </a:xfrm>
          <a:prstGeom prst="rect">
            <a:avLst/>
          </a:prstGeom>
        </p:spPr>
      </p:pic>
      <p:sp>
        <p:nvSpPr>
          <p:cNvPr id="2" name="TextBox 1">
            <a:extLst>
              <a:ext uri="{FF2B5EF4-FFF2-40B4-BE49-F238E27FC236}">
                <a16:creationId xmlns:a16="http://schemas.microsoft.com/office/drawing/2014/main" id="{30A3303A-22FC-4821-AA6A-364D91E96D65}"/>
              </a:ext>
            </a:extLst>
          </p:cNvPr>
          <p:cNvSpPr txBox="1"/>
          <p:nvPr/>
        </p:nvSpPr>
        <p:spPr>
          <a:xfrm>
            <a:off x="439837" y="243069"/>
            <a:ext cx="3328219" cy="400110"/>
          </a:xfrm>
          <a:prstGeom prst="rect">
            <a:avLst/>
          </a:prstGeom>
          <a:noFill/>
        </p:spPr>
        <p:txBody>
          <a:bodyPr wrap="none" rtlCol="0">
            <a:spAutoFit/>
          </a:bodyPr>
          <a:lstStyle/>
          <a:p>
            <a:r>
              <a:rPr lang="en-US" sz="2000" b="1" dirty="0"/>
              <a:t>Strain Gauges (Forces, Active)</a:t>
            </a:r>
          </a:p>
        </p:txBody>
      </p:sp>
    </p:spTree>
    <p:extLst>
      <p:ext uri="{BB962C8B-B14F-4D97-AF65-F5344CB8AC3E}">
        <p14:creationId xmlns:p14="http://schemas.microsoft.com/office/powerpoint/2010/main" val="28517276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8D46395-E5B9-4BFB-97C5-DBC413564D10}"/>
              </a:ext>
            </a:extLst>
          </p:cNvPr>
          <p:cNvPicPr>
            <a:picLocks noChangeAspect="1"/>
          </p:cNvPicPr>
          <p:nvPr/>
        </p:nvPicPr>
        <p:blipFill>
          <a:blip r:embed="rId2"/>
          <a:stretch>
            <a:fillRect/>
          </a:stretch>
        </p:blipFill>
        <p:spPr>
          <a:xfrm>
            <a:off x="353088" y="756215"/>
            <a:ext cx="11293249" cy="5345569"/>
          </a:xfrm>
          <a:prstGeom prst="rect">
            <a:avLst/>
          </a:prstGeom>
        </p:spPr>
      </p:pic>
    </p:spTree>
    <p:extLst>
      <p:ext uri="{BB962C8B-B14F-4D97-AF65-F5344CB8AC3E}">
        <p14:creationId xmlns:p14="http://schemas.microsoft.com/office/powerpoint/2010/main" val="37116946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7726E70-0F02-4536-B6F5-647E78F977C9}"/>
              </a:ext>
            </a:extLst>
          </p:cNvPr>
          <p:cNvSpPr txBox="1"/>
          <p:nvPr/>
        </p:nvSpPr>
        <p:spPr>
          <a:xfrm>
            <a:off x="285668" y="295893"/>
            <a:ext cx="3046090" cy="369332"/>
          </a:xfrm>
          <a:prstGeom prst="rect">
            <a:avLst/>
          </a:prstGeom>
          <a:noFill/>
        </p:spPr>
        <p:txBody>
          <a:bodyPr wrap="none" rtlCol="0">
            <a:spAutoFit/>
          </a:bodyPr>
          <a:lstStyle/>
          <a:p>
            <a:r>
              <a:rPr lang="en-US" b="1" dirty="0"/>
              <a:t>Load Cells for the strain gauge</a:t>
            </a:r>
          </a:p>
        </p:txBody>
      </p:sp>
      <p:pic>
        <p:nvPicPr>
          <p:cNvPr id="5" name="Picture 4">
            <a:extLst>
              <a:ext uri="{FF2B5EF4-FFF2-40B4-BE49-F238E27FC236}">
                <a16:creationId xmlns:a16="http://schemas.microsoft.com/office/drawing/2014/main" id="{5C652656-A662-4F25-B088-37D6AD95C439}"/>
              </a:ext>
            </a:extLst>
          </p:cNvPr>
          <p:cNvPicPr>
            <a:picLocks noChangeAspect="1"/>
          </p:cNvPicPr>
          <p:nvPr/>
        </p:nvPicPr>
        <p:blipFill>
          <a:blip r:embed="rId2"/>
          <a:stretch>
            <a:fillRect/>
          </a:stretch>
        </p:blipFill>
        <p:spPr>
          <a:xfrm>
            <a:off x="645948" y="699510"/>
            <a:ext cx="3028950" cy="2695575"/>
          </a:xfrm>
          <a:prstGeom prst="rect">
            <a:avLst/>
          </a:prstGeom>
        </p:spPr>
      </p:pic>
      <p:pic>
        <p:nvPicPr>
          <p:cNvPr id="6" name="Picture 5">
            <a:extLst>
              <a:ext uri="{FF2B5EF4-FFF2-40B4-BE49-F238E27FC236}">
                <a16:creationId xmlns:a16="http://schemas.microsoft.com/office/drawing/2014/main" id="{FF98E404-3530-48BB-89F5-E65EB55FF61B}"/>
              </a:ext>
            </a:extLst>
          </p:cNvPr>
          <p:cNvPicPr>
            <a:picLocks noChangeAspect="1"/>
          </p:cNvPicPr>
          <p:nvPr/>
        </p:nvPicPr>
        <p:blipFill>
          <a:blip r:embed="rId3"/>
          <a:stretch>
            <a:fillRect/>
          </a:stretch>
        </p:blipFill>
        <p:spPr>
          <a:xfrm>
            <a:off x="4150178" y="764841"/>
            <a:ext cx="2784022" cy="2598846"/>
          </a:xfrm>
          <a:prstGeom prst="rect">
            <a:avLst/>
          </a:prstGeom>
        </p:spPr>
      </p:pic>
      <p:pic>
        <p:nvPicPr>
          <p:cNvPr id="8" name="Picture 7">
            <a:extLst>
              <a:ext uri="{FF2B5EF4-FFF2-40B4-BE49-F238E27FC236}">
                <a16:creationId xmlns:a16="http://schemas.microsoft.com/office/drawing/2014/main" id="{236C4CBE-95BA-4849-B532-A14E030217BB}"/>
              </a:ext>
            </a:extLst>
          </p:cNvPr>
          <p:cNvPicPr>
            <a:picLocks noChangeAspect="1"/>
          </p:cNvPicPr>
          <p:nvPr/>
        </p:nvPicPr>
        <p:blipFill>
          <a:blip r:embed="rId4"/>
          <a:stretch>
            <a:fillRect/>
          </a:stretch>
        </p:blipFill>
        <p:spPr>
          <a:xfrm>
            <a:off x="645948" y="3618398"/>
            <a:ext cx="4246108" cy="3141629"/>
          </a:xfrm>
          <a:prstGeom prst="rect">
            <a:avLst/>
          </a:prstGeom>
        </p:spPr>
      </p:pic>
      <p:pic>
        <p:nvPicPr>
          <p:cNvPr id="1026" name="Picture 2" descr="50kg Load Cells with HX711 and Arduino. 4x, 2x, 1x Diagrams. - Circuit  Journal">
            <a:extLst>
              <a:ext uri="{FF2B5EF4-FFF2-40B4-BE49-F238E27FC236}">
                <a16:creationId xmlns:a16="http://schemas.microsoft.com/office/drawing/2014/main" id="{1D5B574E-4528-4C27-BBD1-51B61E04F77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74139" y="3363687"/>
            <a:ext cx="6237514" cy="316586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a16="http://schemas.microsoft.com/office/drawing/2014/main" id="{63B41A15-9D34-4E00-89D7-6F447BA2C696}"/>
              </a:ext>
            </a:extLst>
          </p:cNvPr>
          <p:cNvPicPr>
            <a:picLocks noChangeAspect="1"/>
          </p:cNvPicPr>
          <p:nvPr/>
        </p:nvPicPr>
        <p:blipFill>
          <a:blip r:embed="rId6"/>
          <a:stretch>
            <a:fillRect/>
          </a:stretch>
        </p:blipFill>
        <p:spPr>
          <a:xfrm>
            <a:off x="8492896" y="480559"/>
            <a:ext cx="2482747" cy="2598846"/>
          </a:xfrm>
          <a:prstGeom prst="rect">
            <a:avLst/>
          </a:prstGeom>
        </p:spPr>
      </p:pic>
    </p:spTree>
    <p:extLst>
      <p:ext uri="{BB962C8B-B14F-4D97-AF65-F5344CB8AC3E}">
        <p14:creationId xmlns:p14="http://schemas.microsoft.com/office/powerpoint/2010/main" val="169720473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976</TotalTime>
  <Words>1827</Words>
  <Application>Microsoft Office PowerPoint</Application>
  <PresentationFormat>Widescreen</PresentationFormat>
  <Paragraphs>148</Paragraphs>
  <Slides>35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35</vt:i4>
      </vt:variant>
    </vt:vector>
  </HeadingPairs>
  <TitlesOfParts>
    <vt:vector size="41" baseType="lpstr">
      <vt:lpstr>Avenir</vt:lpstr>
      <vt:lpstr>Arial</vt:lpstr>
      <vt:lpstr>Calibri</vt:lpstr>
      <vt:lpstr>Calibri Light</vt:lpstr>
      <vt:lpstr>Lato</vt:lpstr>
      <vt:lpstr>Office Theme</vt:lpstr>
      <vt:lpstr>CE 432 Robotics II Sensors/Transducers and Actuators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Li, Yiyan</dc:creator>
  <cp:lastModifiedBy>Li, Yiyan</cp:lastModifiedBy>
  <cp:revision>96</cp:revision>
  <dcterms:created xsi:type="dcterms:W3CDTF">2020-07-04T15:20:56Z</dcterms:created>
  <dcterms:modified xsi:type="dcterms:W3CDTF">2020-08-31T20:16:35Z</dcterms:modified>
</cp:coreProperties>
</file>