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88" y="6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D02D6-E351-415E-A602-0EAF3641D73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576A589-64D7-4306-AD80-2338C69F72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C8988-5C6C-432E-BA98-817EE6099B0D}"/>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5" name="Footer Placeholder 4">
            <a:extLst>
              <a:ext uri="{FF2B5EF4-FFF2-40B4-BE49-F238E27FC236}">
                <a16:creationId xmlns:a16="http://schemas.microsoft.com/office/drawing/2014/main" id="{06B7ED28-573D-4448-8501-2EC87045EF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E2171C-933D-4CC1-97FE-29B8C74CD510}"/>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634448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43A1-38B5-4B1C-99AB-76D9C87D30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7432596-BB5F-472E-98EA-F50C8B8DEAD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3862D2-9A86-4019-81A8-0644129E1371}"/>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5" name="Footer Placeholder 4">
            <a:extLst>
              <a:ext uri="{FF2B5EF4-FFF2-40B4-BE49-F238E27FC236}">
                <a16:creationId xmlns:a16="http://schemas.microsoft.com/office/drawing/2014/main" id="{9E5C7568-2D27-47BF-863B-C00A554538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82DB2B-B412-4AD0-8BC0-48D5070345BE}"/>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879943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AB309B-357F-4497-9514-522D8BDC190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B9DAAA7-61CE-4800-B06A-3BAFF6D07A6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915BAF-A04E-4749-A1E5-304933C0E328}"/>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5" name="Footer Placeholder 4">
            <a:extLst>
              <a:ext uri="{FF2B5EF4-FFF2-40B4-BE49-F238E27FC236}">
                <a16:creationId xmlns:a16="http://schemas.microsoft.com/office/drawing/2014/main" id="{8E5C7C9B-0E13-4B12-A7EA-897949070C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B0A99B-173B-4638-8449-B05C0AC50574}"/>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3069738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0B62C-5CCB-4083-8E58-0C6BFE4CC8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2CED62-4065-4C08-A00F-52167B75E0D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7E6FD3-3DA6-45F2-AEE9-35ED38943A23}"/>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5" name="Footer Placeholder 4">
            <a:extLst>
              <a:ext uri="{FF2B5EF4-FFF2-40B4-BE49-F238E27FC236}">
                <a16:creationId xmlns:a16="http://schemas.microsoft.com/office/drawing/2014/main" id="{21D8FF41-6C3D-4549-A362-7FB0F8EFE0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9D1C43-E5E6-4B10-9935-CDE2BCFB11EF}"/>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3299103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C3EA0-9901-43ED-947D-EB6AF2A69E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EAF87F-D280-4004-A81D-CB47BCEB13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9992DFF-438E-412C-9B54-D5A30C717D11}"/>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5" name="Footer Placeholder 4">
            <a:extLst>
              <a:ext uri="{FF2B5EF4-FFF2-40B4-BE49-F238E27FC236}">
                <a16:creationId xmlns:a16="http://schemas.microsoft.com/office/drawing/2014/main" id="{FAA93E13-8D30-4615-8F52-7871631168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525064-878B-41B5-B3D9-C50632A78BCC}"/>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587367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86950-4DB4-4599-931A-BD235F75C7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84C018-C8E9-4388-8E03-F3E6356932C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EFD8CF8-64F2-4C60-9F70-7FDF1048969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F783B5-E390-455F-8C4F-B383503D59B7}"/>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6" name="Footer Placeholder 5">
            <a:extLst>
              <a:ext uri="{FF2B5EF4-FFF2-40B4-BE49-F238E27FC236}">
                <a16:creationId xmlns:a16="http://schemas.microsoft.com/office/drawing/2014/main" id="{97128E9B-28A8-4387-8713-252437DD39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6CB1EF-DD1E-4E9A-BF05-D30CCED3340E}"/>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2199628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CF254-2F76-4709-B941-960982DC1EB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D632792-4FA1-4F23-8D84-B612403099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8269A2E-2AB4-4648-B748-DB215F2E947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DE453E2-C63C-4DAD-909D-B2DE52D96B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BB84993-824E-49FA-84ED-0E3C7C642E3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C625874-B021-470D-8BAF-9BEC47093352}"/>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8" name="Footer Placeholder 7">
            <a:extLst>
              <a:ext uri="{FF2B5EF4-FFF2-40B4-BE49-F238E27FC236}">
                <a16:creationId xmlns:a16="http://schemas.microsoft.com/office/drawing/2014/main" id="{241A7190-A18B-44C5-A067-DABC782DA9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8CEC4B0-13FB-4743-A2AB-B018DE9DB6E0}"/>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2372363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FAE8B-B2A0-4F12-B622-A612FF7206B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578ABE9-05A8-4BEC-9366-3F0C774CD80E}"/>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4" name="Footer Placeholder 3">
            <a:extLst>
              <a:ext uri="{FF2B5EF4-FFF2-40B4-BE49-F238E27FC236}">
                <a16:creationId xmlns:a16="http://schemas.microsoft.com/office/drawing/2014/main" id="{6FEA7D51-0D44-43A0-9337-E1AB3DA5FB8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00B2AC1-8FF2-4BB4-A80D-61FA7DC23CF6}"/>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3815156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A46EA1-8416-475A-AA2A-8095EEA96BBE}"/>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3" name="Footer Placeholder 2">
            <a:extLst>
              <a:ext uri="{FF2B5EF4-FFF2-40B4-BE49-F238E27FC236}">
                <a16:creationId xmlns:a16="http://schemas.microsoft.com/office/drawing/2014/main" id="{D3FF8C8C-0E93-43CA-8CE8-F25C9E24F86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E326B6-EF22-4846-98F8-6F68C1AC2869}"/>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848670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D2959-96D7-49F3-A499-6168079205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0EEB7C-AB21-4498-B46D-116881CAC4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40BF93-EF5E-4BAB-A6C4-9CFCD5D985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73FBC8C-ABB4-4CBE-9560-02F1A46CB4B8}"/>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6" name="Footer Placeholder 5">
            <a:extLst>
              <a:ext uri="{FF2B5EF4-FFF2-40B4-BE49-F238E27FC236}">
                <a16:creationId xmlns:a16="http://schemas.microsoft.com/office/drawing/2014/main" id="{C02CC1B6-3E7C-456C-BCE2-EC3D700ACA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25F7A2-3E91-429F-9671-C0C219427521}"/>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1745697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BA1BE-B18B-4540-B402-9667728547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F0B11BE-3E94-4C51-83A4-96AE4ACB2F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474BF3-6E81-451A-84F5-B8342B81B0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67514DA-70D6-4262-A0C1-85AFC2FC50F7}"/>
              </a:ext>
            </a:extLst>
          </p:cNvPr>
          <p:cNvSpPr>
            <a:spLocks noGrp="1"/>
          </p:cNvSpPr>
          <p:nvPr>
            <p:ph type="dt" sz="half" idx="10"/>
          </p:nvPr>
        </p:nvSpPr>
        <p:spPr/>
        <p:txBody>
          <a:bodyPr/>
          <a:lstStyle/>
          <a:p>
            <a:fld id="{938913B7-7189-409D-8BAD-C386DF97184A}" type="datetimeFigureOut">
              <a:rPr lang="en-US" smtClean="0"/>
              <a:t>8/22/2020</a:t>
            </a:fld>
            <a:endParaRPr lang="en-US"/>
          </a:p>
        </p:txBody>
      </p:sp>
      <p:sp>
        <p:nvSpPr>
          <p:cNvPr id="6" name="Footer Placeholder 5">
            <a:extLst>
              <a:ext uri="{FF2B5EF4-FFF2-40B4-BE49-F238E27FC236}">
                <a16:creationId xmlns:a16="http://schemas.microsoft.com/office/drawing/2014/main" id="{B5F49DC0-D5D5-4BC9-B157-AA4ED9941F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1D3713-889C-4303-ABE2-3388E04F86C7}"/>
              </a:ext>
            </a:extLst>
          </p:cNvPr>
          <p:cNvSpPr>
            <a:spLocks noGrp="1"/>
          </p:cNvSpPr>
          <p:nvPr>
            <p:ph type="sldNum" sz="quarter" idx="12"/>
          </p:nvPr>
        </p:nvSpPr>
        <p:spPr/>
        <p:txBody>
          <a:bodyPr/>
          <a:lstStyle/>
          <a:p>
            <a:fld id="{C1577168-CD06-4550-87FD-5DD4433FEDA2}" type="slidenum">
              <a:rPr lang="en-US" smtClean="0"/>
              <a:t>‹#›</a:t>
            </a:fld>
            <a:endParaRPr lang="en-US"/>
          </a:p>
        </p:txBody>
      </p:sp>
    </p:spTree>
    <p:extLst>
      <p:ext uri="{BB962C8B-B14F-4D97-AF65-F5344CB8AC3E}">
        <p14:creationId xmlns:p14="http://schemas.microsoft.com/office/powerpoint/2010/main" val="1026708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33479F-915A-4C82-9FEF-DFD83C2496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2EDEA1E-28B0-456B-BA0F-4E6F1BCC37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369E8C-2FB0-4483-9A38-4C82E1C486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8913B7-7189-409D-8BAD-C386DF97184A}" type="datetimeFigureOut">
              <a:rPr lang="en-US" smtClean="0"/>
              <a:t>8/22/2020</a:t>
            </a:fld>
            <a:endParaRPr lang="en-US"/>
          </a:p>
        </p:txBody>
      </p:sp>
      <p:sp>
        <p:nvSpPr>
          <p:cNvPr id="5" name="Footer Placeholder 4">
            <a:extLst>
              <a:ext uri="{FF2B5EF4-FFF2-40B4-BE49-F238E27FC236}">
                <a16:creationId xmlns:a16="http://schemas.microsoft.com/office/drawing/2014/main" id="{591D741A-4294-48DE-AEC0-322A168221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2F52E7-77F9-4453-83A0-78F9B8E61B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577168-CD06-4550-87FD-5DD4433FEDA2}" type="slidenum">
              <a:rPr lang="en-US" smtClean="0"/>
              <a:t>‹#›</a:t>
            </a:fld>
            <a:endParaRPr lang="en-US"/>
          </a:p>
        </p:txBody>
      </p:sp>
    </p:spTree>
    <p:extLst>
      <p:ext uri="{BB962C8B-B14F-4D97-AF65-F5344CB8AC3E}">
        <p14:creationId xmlns:p14="http://schemas.microsoft.com/office/powerpoint/2010/main" val="2578942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1AC184F-FEA6-48EC-BA65-9325D9F424BE}"/>
              </a:ext>
            </a:extLst>
          </p:cNvPr>
          <p:cNvSpPr txBox="1"/>
          <p:nvPr/>
        </p:nvSpPr>
        <p:spPr>
          <a:xfrm>
            <a:off x="4246840" y="267854"/>
            <a:ext cx="3698320" cy="584775"/>
          </a:xfrm>
          <a:prstGeom prst="rect">
            <a:avLst/>
          </a:prstGeom>
          <a:noFill/>
        </p:spPr>
        <p:txBody>
          <a:bodyPr wrap="none" rtlCol="0">
            <a:spAutoFit/>
          </a:bodyPr>
          <a:lstStyle/>
          <a:p>
            <a:r>
              <a:rPr lang="en-US" sz="3200" dirty="0"/>
              <a:t>Temperature Sensors</a:t>
            </a:r>
          </a:p>
        </p:txBody>
      </p:sp>
      <p:sp>
        <p:nvSpPr>
          <p:cNvPr id="5" name="Rectangle 4">
            <a:extLst>
              <a:ext uri="{FF2B5EF4-FFF2-40B4-BE49-F238E27FC236}">
                <a16:creationId xmlns:a16="http://schemas.microsoft.com/office/drawing/2014/main" id="{5D7A00A2-FB5B-4621-8561-2DC6566B71F7}"/>
              </a:ext>
            </a:extLst>
          </p:cNvPr>
          <p:cNvSpPr/>
          <p:nvPr/>
        </p:nvSpPr>
        <p:spPr>
          <a:xfrm>
            <a:off x="434109" y="1120476"/>
            <a:ext cx="11628582" cy="2308324"/>
          </a:xfrm>
          <a:prstGeom prst="rect">
            <a:avLst/>
          </a:prstGeom>
        </p:spPr>
        <p:txBody>
          <a:bodyPr wrap="square">
            <a:spAutoFit/>
          </a:bodyPr>
          <a:lstStyle/>
          <a:p>
            <a:pPr>
              <a:buFont typeface="Arial" panose="020B0604020202020204" pitchFamily="34" charset="0"/>
              <a:buChar char="•"/>
            </a:pPr>
            <a:r>
              <a:rPr lang="en-US" b="0" i="0" u="none" strike="noStrike" dirty="0">
                <a:solidFill>
                  <a:srgbClr val="414143"/>
                </a:solidFill>
                <a:effectLst/>
                <a:latin typeface="Lato" panose="020F0502020204030203" pitchFamily="34" charset="0"/>
              </a:rPr>
              <a:t>Contact Temperature Sensor Types</a:t>
            </a:r>
            <a:r>
              <a:rPr lang="en-US" b="0" i="0" dirty="0">
                <a:solidFill>
                  <a:srgbClr val="414042"/>
                </a:solidFill>
                <a:effectLst/>
                <a:latin typeface="Lato" panose="020F0502020204030203" pitchFamily="34" charset="0"/>
              </a:rPr>
              <a:t> – These types of temperature sensor are required to be in physical contact with the object being sensed and use conduction to monitor changes in temperature. They can be used to detect solids, liquids or gases over a wide range of temperatures.</a:t>
            </a:r>
          </a:p>
          <a:p>
            <a:pPr>
              <a:buFont typeface="Arial" panose="020B0604020202020204" pitchFamily="34" charset="0"/>
              <a:buChar char="•"/>
            </a:pPr>
            <a:endParaRPr lang="en-US" b="0" i="0" dirty="0">
              <a:solidFill>
                <a:srgbClr val="414042"/>
              </a:solidFill>
              <a:effectLst/>
              <a:latin typeface="Lato" panose="020F0502020204030203" pitchFamily="34" charset="0"/>
            </a:endParaRPr>
          </a:p>
          <a:p>
            <a:pPr>
              <a:buFont typeface="Arial" panose="020B0604020202020204" pitchFamily="34" charset="0"/>
              <a:buChar char="•"/>
            </a:pPr>
            <a:r>
              <a:rPr lang="en-US" b="0" i="0" u="none" strike="noStrike" dirty="0">
                <a:solidFill>
                  <a:srgbClr val="414143"/>
                </a:solidFill>
                <a:effectLst/>
                <a:latin typeface="Lato" panose="020F0502020204030203" pitchFamily="34" charset="0"/>
              </a:rPr>
              <a:t>Non-contact Temperature Sensor Types</a:t>
            </a:r>
            <a:r>
              <a:rPr lang="en-US" b="0" i="0" dirty="0">
                <a:solidFill>
                  <a:srgbClr val="414042"/>
                </a:solidFill>
                <a:effectLst/>
                <a:latin typeface="Lato" panose="020F0502020204030203" pitchFamily="34" charset="0"/>
              </a:rPr>
              <a:t> – These types of temperature sensor use convection and radiation to monitor changes in temperature. They can be used to detect liquids and gases that emit radiant energy as heat rises and cold settles to the bottom in convection currents or detect the radiant energy being transmitted from an object in the form of infra-red radiation (the sun).</a:t>
            </a:r>
          </a:p>
        </p:txBody>
      </p:sp>
      <p:sp>
        <p:nvSpPr>
          <p:cNvPr id="6" name="Rectangle 5">
            <a:extLst>
              <a:ext uri="{FF2B5EF4-FFF2-40B4-BE49-F238E27FC236}">
                <a16:creationId xmlns:a16="http://schemas.microsoft.com/office/drawing/2014/main" id="{9FF86360-1ED2-4CD3-B9DA-1675DB927093}"/>
              </a:ext>
            </a:extLst>
          </p:cNvPr>
          <p:cNvSpPr/>
          <p:nvPr/>
        </p:nvSpPr>
        <p:spPr>
          <a:xfrm>
            <a:off x="434109" y="3577027"/>
            <a:ext cx="11517746" cy="646331"/>
          </a:xfrm>
          <a:prstGeom prst="rect">
            <a:avLst/>
          </a:prstGeom>
        </p:spPr>
        <p:txBody>
          <a:bodyPr wrap="square">
            <a:spAutoFit/>
          </a:bodyPr>
          <a:lstStyle/>
          <a:p>
            <a:r>
              <a:rPr lang="en-US" b="0" i="0" dirty="0">
                <a:solidFill>
                  <a:srgbClr val="414042"/>
                </a:solidFill>
                <a:effectLst/>
                <a:latin typeface="Lato" panose="020F0502020204030203" pitchFamily="34" charset="0"/>
              </a:rPr>
              <a:t>The two basic types of contact or even non-contact temperature sensors can also be sub-divided into the following three groups of sensors, </a:t>
            </a:r>
            <a:r>
              <a:rPr lang="en-US" b="0" i="1" dirty="0">
                <a:solidFill>
                  <a:srgbClr val="414042"/>
                </a:solidFill>
                <a:effectLst/>
                <a:latin typeface="Lato" panose="020F0502020204030203" pitchFamily="34" charset="0"/>
              </a:rPr>
              <a:t>Electro-mechanical</a:t>
            </a:r>
            <a:r>
              <a:rPr lang="en-US" b="0" i="0" dirty="0">
                <a:solidFill>
                  <a:srgbClr val="414042"/>
                </a:solidFill>
                <a:effectLst/>
                <a:latin typeface="Lato" panose="020F0502020204030203" pitchFamily="34" charset="0"/>
              </a:rPr>
              <a:t>, </a:t>
            </a:r>
            <a:r>
              <a:rPr lang="en-US" b="0" i="1" dirty="0">
                <a:solidFill>
                  <a:srgbClr val="414042"/>
                </a:solidFill>
                <a:effectLst/>
                <a:latin typeface="Lato" panose="020F0502020204030203" pitchFamily="34" charset="0"/>
              </a:rPr>
              <a:t>Resistive</a:t>
            </a:r>
            <a:r>
              <a:rPr lang="en-US" b="0" i="0" dirty="0">
                <a:solidFill>
                  <a:srgbClr val="414042"/>
                </a:solidFill>
                <a:effectLst/>
                <a:latin typeface="Lato" panose="020F0502020204030203" pitchFamily="34" charset="0"/>
              </a:rPr>
              <a:t> and </a:t>
            </a:r>
            <a:r>
              <a:rPr lang="en-US" b="0" i="1" dirty="0">
                <a:solidFill>
                  <a:srgbClr val="414042"/>
                </a:solidFill>
                <a:effectLst/>
                <a:latin typeface="Lato" panose="020F0502020204030203" pitchFamily="34" charset="0"/>
              </a:rPr>
              <a:t>Electronic</a:t>
            </a:r>
            <a:r>
              <a:rPr lang="en-US" b="0" i="0" dirty="0">
                <a:solidFill>
                  <a:srgbClr val="414042"/>
                </a:solidFill>
                <a:effectLst/>
                <a:latin typeface="Lato" panose="020F0502020204030203" pitchFamily="34" charset="0"/>
              </a:rPr>
              <a:t> and all three types are discussed below.</a:t>
            </a:r>
            <a:endParaRPr lang="en-US" dirty="0"/>
          </a:p>
        </p:txBody>
      </p:sp>
    </p:spTree>
    <p:extLst>
      <p:ext uri="{BB962C8B-B14F-4D97-AF65-F5344CB8AC3E}">
        <p14:creationId xmlns:p14="http://schemas.microsoft.com/office/powerpoint/2010/main" val="2306243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98E469-3549-4351-8D42-EE98EF0CF618}"/>
              </a:ext>
            </a:extLst>
          </p:cNvPr>
          <p:cNvSpPr/>
          <p:nvPr/>
        </p:nvSpPr>
        <p:spPr>
          <a:xfrm>
            <a:off x="511629" y="574826"/>
            <a:ext cx="11201400" cy="1754326"/>
          </a:xfrm>
          <a:prstGeom prst="rect">
            <a:avLst/>
          </a:prstGeom>
        </p:spPr>
        <p:txBody>
          <a:bodyPr wrap="square">
            <a:spAutoFit/>
          </a:bodyPr>
          <a:lstStyle/>
          <a:p>
            <a:r>
              <a:rPr lang="en-US" b="1" i="0" dirty="0">
                <a:effectLst/>
                <a:latin typeface="Roboto"/>
              </a:rPr>
              <a:t>Humidity sensing </a:t>
            </a:r>
            <a:r>
              <a:rPr lang="en-US" b="0" i="0" dirty="0">
                <a:effectLst/>
                <a:latin typeface="Roboto"/>
              </a:rPr>
              <a:t>component is used, of course to measure humidity, which has two electrodes with moisture holding substrate (usually a salt or conductive plastic polymer) sandwiched between them. The ions are released by the substrate as water vapor is absorbed by it, which in turn increases the conductivity between the electrodes. The change in resistance between the two electrodes is proportional to the relative humidity. Higher relative humidity decreases the resistance between the electrodes, while lower relative humidity increases the resistance between the electrodes.</a:t>
            </a:r>
            <a:endParaRPr lang="en-US" dirty="0"/>
          </a:p>
        </p:txBody>
      </p:sp>
      <p:pic>
        <p:nvPicPr>
          <p:cNvPr id="5" name="Picture 4">
            <a:extLst>
              <a:ext uri="{FF2B5EF4-FFF2-40B4-BE49-F238E27FC236}">
                <a16:creationId xmlns:a16="http://schemas.microsoft.com/office/drawing/2014/main" id="{AFCBA20A-A04B-4FF0-9238-884EA85CA8EC}"/>
              </a:ext>
            </a:extLst>
          </p:cNvPr>
          <p:cNvPicPr>
            <a:picLocks noChangeAspect="1"/>
          </p:cNvPicPr>
          <p:nvPr/>
        </p:nvPicPr>
        <p:blipFill>
          <a:blip r:embed="rId2"/>
          <a:stretch>
            <a:fillRect/>
          </a:stretch>
        </p:blipFill>
        <p:spPr>
          <a:xfrm>
            <a:off x="2283959" y="2602365"/>
            <a:ext cx="7210425" cy="3590925"/>
          </a:xfrm>
          <a:prstGeom prst="rect">
            <a:avLst/>
          </a:prstGeom>
        </p:spPr>
      </p:pic>
    </p:spTree>
    <p:extLst>
      <p:ext uri="{BB962C8B-B14F-4D97-AF65-F5344CB8AC3E}">
        <p14:creationId xmlns:p14="http://schemas.microsoft.com/office/powerpoint/2010/main" val="2606912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3DED05D-1FB3-45D6-8C8A-460BD595CB4F}"/>
              </a:ext>
            </a:extLst>
          </p:cNvPr>
          <p:cNvSpPr/>
          <p:nvPr/>
        </p:nvSpPr>
        <p:spPr>
          <a:xfrm>
            <a:off x="293606" y="219096"/>
            <a:ext cx="2954720" cy="369332"/>
          </a:xfrm>
          <a:prstGeom prst="rect">
            <a:avLst/>
          </a:prstGeom>
        </p:spPr>
        <p:txBody>
          <a:bodyPr wrap="none">
            <a:spAutoFit/>
          </a:bodyPr>
          <a:lstStyle/>
          <a:p>
            <a:r>
              <a:rPr lang="en-US" b="1" i="0" dirty="0">
                <a:solidFill>
                  <a:srgbClr val="333333"/>
                </a:solidFill>
                <a:effectLst/>
                <a:latin typeface="Roboto"/>
              </a:rPr>
              <a:t>DHT11 and DHT22 Pinout</a:t>
            </a:r>
          </a:p>
        </p:txBody>
      </p:sp>
      <p:pic>
        <p:nvPicPr>
          <p:cNvPr id="5" name="Picture 4">
            <a:extLst>
              <a:ext uri="{FF2B5EF4-FFF2-40B4-BE49-F238E27FC236}">
                <a16:creationId xmlns:a16="http://schemas.microsoft.com/office/drawing/2014/main" id="{E1085F80-26E7-4A30-8080-FF8CAA418395}"/>
              </a:ext>
            </a:extLst>
          </p:cNvPr>
          <p:cNvPicPr>
            <a:picLocks noChangeAspect="1"/>
          </p:cNvPicPr>
          <p:nvPr/>
        </p:nvPicPr>
        <p:blipFill>
          <a:blip r:embed="rId2"/>
          <a:stretch>
            <a:fillRect/>
          </a:stretch>
        </p:blipFill>
        <p:spPr>
          <a:xfrm>
            <a:off x="293606" y="680358"/>
            <a:ext cx="5088862" cy="3575957"/>
          </a:xfrm>
          <a:prstGeom prst="rect">
            <a:avLst/>
          </a:prstGeom>
        </p:spPr>
      </p:pic>
      <p:pic>
        <p:nvPicPr>
          <p:cNvPr id="6" name="Picture 5">
            <a:extLst>
              <a:ext uri="{FF2B5EF4-FFF2-40B4-BE49-F238E27FC236}">
                <a16:creationId xmlns:a16="http://schemas.microsoft.com/office/drawing/2014/main" id="{F7C97965-F3C9-4146-967B-C48DDBB49709}"/>
              </a:ext>
            </a:extLst>
          </p:cNvPr>
          <p:cNvPicPr>
            <a:picLocks noChangeAspect="1"/>
          </p:cNvPicPr>
          <p:nvPr/>
        </p:nvPicPr>
        <p:blipFill>
          <a:blip r:embed="rId3"/>
          <a:stretch>
            <a:fillRect/>
          </a:stretch>
        </p:blipFill>
        <p:spPr>
          <a:xfrm>
            <a:off x="293606" y="4256315"/>
            <a:ext cx="6877050" cy="2552700"/>
          </a:xfrm>
          <a:prstGeom prst="rect">
            <a:avLst/>
          </a:prstGeom>
        </p:spPr>
      </p:pic>
      <p:sp>
        <p:nvSpPr>
          <p:cNvPr id="7" name="Rectangle 6">
            <a:extLst>
              <a:ext uri="{FF2B5EF4-FFF2-40B4-BE49-F238E27FC236}">
                <a16:creationId xmlns:a16="http://schemas.microsoft.com/office/drawing/2014/main" id="{73D7A3E7-6ABA-4249-95DD-8333CE9C70A8}"/>
              </a:ext>
            </a:extLst>
          </p:cNvPr>
          <p:cNvSpPr/>
          <p:nvPr/>
        </p:nvSpPr>
        <p:spPr>
          <a:xfrm>
            <a:off x="6096000" y="1113749"/>
            <a:ext cx="6096000" cy="646331"/>
          </a:xfrm>
          <a:prstGeom prst="rect">
            <a:avLst/>
          </a:prstGeom>
        </p:spPr>
        <p:txBody>
          <a:bodyPr>
            <a:spAutoFit/>
          </a:bodyPr>
          <a:lstStyle/>
          <a:p>
            <a:r>
              <a:rPr lang="en-US" b="0" i="0" dirty="0">
                <a:solidFill>
                  <a:srgbClr val="242729"/>
                </a:solidFill>
                <a:effectLst/>
                <a:latin typeface="Arial" panose="020B0604020202020204" pitchFamily="34" charset="0"/>
              </a:rPr>
              <a:t>The DHT11 is a </a:t>
            </a:r>
            <a:r>
              <a:rPr lang="en-US" b="1" i="0" dirty="0">
                <a:solidFill>
                  <a:srgbClr val="242729"/>
                </a:solidFill>
                <a:effectLst/>
                <a:latin typeface="Arial" panose="020B0604020202020204" pitchFamily="34" charset="0"/>
              </a:rPr>
              <a:t>digital component </a:t>
            </a:r>
            <a:r>
              <a:rPr lang="en-US" b="0" i="0" dirty="0">
                <a:solidFill>
                  <a:srgbClr val="242729"/>
                </a:solidFill>
                <a:effectLst/>
                <a:latin typeface="Arial" panose="020B0604020202020204" pitchFamily="34" charset="0"/>
              </a:rPr>
              <a:t>with its own digital communication protocol.</a:t>
            </a:r>
            <a:endParaRPr lang="en-US" dirty="0"/>
          </a:p>
        </p:txBody>
      </p:sp>
    </p:spTree>
    <p:extLst>
      <p:ext uri="{BB962C8B-B14F-4D97-AF65-F5344CB8AC3E}">
        <p14:creationId xmlns:p14="http://schemas.microsoft.com/office/powerpoint/2010/main" val="450677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790597C-23EA-45EA-91D6-5D07ABD89518}"/>
              </a:ext>
            </a:extLst>
          </p:cNvPr>
          <p:cNvSpPr txBox="1"/>
          <p:nvPr/>
        </p:nvSpPr>
        <p:spPr>
          <a:xfrm>
            <a:off x="498764" y="378691"/>
            <a:ext cx="1116011" cy="369332"/>
          </a:xfrm>
          <a:prstGeom prst="rect">
            <a:avLst/>
          </a:prstGeom>
          <a:noFill/>
        </p:spPr>
        <p:txBody>
          <a:bodyPr wrap="none" rtlCol="0">
            <a:spAutoFit/>
          </a:bodyPr>
          <a:lstStyle/>
          <a:p>
            <a:r>
              <a:rPr lang="en-US" b="1" dirty="0"/>
              <a:t>TMP36GZ</a:t>
            </a:r>
          </a:p>
        </p:txBody>
      </p:sp>
      <p:pic>
        <p:nvPicPr>
          <p:cNvPr id="5" name="Picture 4">
            <a:extLst>
              <a:ext uri="{FF2B5EF4-FFF2-40B4-BE49-F238E27FC236}">
                <a16:creationId xmlns:a16="http://schemas.microsoft.com/office/drawing/2014/main" id="{4991EC3B-4CF0-4012-AD1E-DD68C3CE97A1}"/>
              </a:ext>
            </a:extLst>
          </p:cNvPr>
          <p:cNvPicPr>
            <a:picLocks noChangeAspect="1"/>
          </p:cNvPicPr>
          <p:nvPr/>
        </p:nvPicPr>
        <p:blipFill>
          <a:blip r:embed="rId2"/>
          <a:stretch>
            <a:fillRect/>
          </a:stretch>
        </p:blipFill>
        <p:spPr>
          <a:xfrm>
            <a:off x="2341046" y="115022"/>
            <a:ext cx="1743075" cy="847725"/>
          </a:xfrm>
          <a:prstGeom prst="rect">
            <a:avLst/>
          </a:prstGeom>
        </p:spPr>
      </p:pic>
      <p:sp>
        <p:nvSpPr>
          <p:cNvPr id="6" name="Rectangle 5">
            <a:extLst>
              <a:ext uri="{FF2B5EF4-FFF2-40B4-BE49-F238E27FC236}">
                <a16:creationId xmlns:a16="http://schemas.microsoft.com/office/drawing/2014/main" id="{B941D2C8-BAAF-4050-A55F-483D343D8704}"/>
              </a:ext>
            </a:extLst>
          </p:cNvPr>
          <p:cNvSpPr/>
          <p:nvPr/>
        </p:nvSpPr>
        <p:spPr>
          <a:xfrm>
            <a:off x="164583" y="987219"/>
            <a:ext cx="5245617" cy="3416320"/>
          </a:xfrm>
          <a:prstGeom prst="rect">
            <a:avLst/>
          </a:prstGeom>
        </p:spPr>
        <p:txBody>
          <a:bodyPr wrap="square">
            <a:spAutoFit/>
          </a:bodyPr>
          <a:lstStyle/>
          <a:p>
            <a:r>
              <a:rPr lang="en-US" b="1" i="0" cap="all" dirty="0">
                <a:solidFill>
                  <a:srgbClr val="585D62"/>
                </a:solidFill>
                <a:effectLst/>
                <a:latin typeface="Arial" panose="020B0604020202020204" pitchFamily="34" charset="0"/>
              </a:rPr>
              <a:t>FEATURES</a:t>
            </a:r>
          </a:p>
          <a:p>
            <a:pPr>
              <a:buFont typeface="Arial" panose="020B0604020202020204" pitchFamily="34" charset="0"/>
              <a:buChar char="•"/>
            </a:pPr>
            <a:r>
              <a:rPr lang="en-US" b="0" i="0" dirty="0">
                <a:solidFill>
                  <a:srgbClr val="333333"/>
                </a:solidFill>
                <a:effectLst/>
                <a:latin typeface="Arial" panose="020B0604020202020204" pitchFamily="34" charset="0"/>
              </a:rPr>
              <a:t>Low voltage operation (2.7V to 5.5V)</a:t>
            </a:r>
          </a:p>
          <a:p>
            <a:pPr>
              <a:buFont typeface="Arial" panose="020B0604020202020204" pitchFamily="34" charset="0"/>
              <a:buChar char="•"/>
            </a:pPr>
            <a:r>
              <a:rPr lang="en-US" b="0" i="0" dirty="0">
                <a:solidFill>
                  <a:srgbClr val="333333"/>
                </a:solidFill>
                <a:effectLst/>
                <a:latin typeface="Arial" panose="020B0604020202020204" pitchFamily="34" charset="0"/>
              </a:rPr>
              <a:t>Calibrated directly in °C</a:t>
            </a:r>
          </a:p>
          <a:p>
            <a:pPr>
              <a:buFont typeface="Arial" panose="020B0604020202020204" pitchFamily="34" charset="0"/>
              <a:buChar char="•"/>
            </a:pPr>
            <a:r>
              <a:rPr lang="en-US" b="0" i="0" dirty="0">
                <a:solidFill>
                  <a:srgbClr val="333333"/>
                </a:solidFill>
                <a:effectLst/>
                <a:latin typeface="Arial" panose="020B0604020202020204" pitchFamily="34" charset="0"/>
              </a:rPr>
              <a:t>10mV/°C scale factor (20mV/°C on TMP37)</a:t>
            </a:r>
          </a:p>
          <a:p>
            <a:pPr>
              <a:buFont typeface="Arial" panose="020B0604020202020204" pitchFamily="34" charset="0"/>
              <a:buChar char="•"/>
            </a:pPr>
            <a:r>
              <a:rPr lang="en-US" b="0" i="0" dirty="0">
                <a:solidFill>
                  <a:srgbClr val="333333"/>
                </a:solidFill>
                <a:effectLst/>
                <a:latin typeface="Arial" panose="020B0604020202020204" pitchFamily="34" charset="0"/>
              </a:rPr>
              <a:t>±2°C accuracy over temperature (</a:t>
            </a:r>
            <a:r>
              <a:rPr lang="en-US" b="0" i="0" dirty="0" err="1">
                <a:solidFill>
                  <a:srgbClr val="333333"/>
                </a:solidFill>
                <a:effectLst/>
                <a:latin typeface="Arial" panose="020B0604020202020204" pitchFamily="34" charset="0"/>
              </a:rPr>
              <a:t>typ</a:t>
            </a:r>
            <a:r>
              <a:rPr lang="en-US" b="0" i="0" dirty="0">
                <a:solidFill>
                  <a:srgbClr val="333333"/>
                </a:solidFill>
                <a:effectLst/>
                <a:latin typeface="Arial" panose="020B0604020202020204" pitchFamily="34" charset="0"/>
              </a:rPr>
              <a:t>)</a:t>
            </a:r>
          </a:p>
          <a:p>
            <a:pPr>
              <a:buFont typeface="Arial" panose="020B0604020202020204" pitchFamily="34" charset="0"/>
              <a:buChar char="•"/>
            </a:pPr>
            <a:r>
              <a:rPr lang="en-US" b="0" i="0" dirty="0">
                <a:solidFill>
                  <a:srgbClr val="333333"/>
                </a:solidFill>
                <a:effectLst/>
                <a:latin typeface="Arial" panose="020B0604020202020204" pitchFamily="34" charset="0"/>
              </a:rPr>
              <a:t>±0.5°C linearity (</a:t>
            </a:r>
            <a:r>
              <a:rPr lang="en-US" b="0" i="0" dirty="0" err="1">
                <a:solidFill>
                  <a:srgbClr val="333333"/>
                </a:solidFill>
                <a:effectLst/>
                <a:latin typeface="Arial" panose="020B0604020202020204" pitchFamily="34" charset="0"/>
              </a:rPr>
              <a:t>typ</a:t>
            </a:r>
            <a:r>
              <a:rPr lang="en-US" b="0" i="0" dirty="0">
                <a:solidFill>
                  <a:srgbClr val="333333"/>
                </a:solidFill>
                <a:effectLst/>
                <a:latin typeface="Arial" panose="020B0604020202020204" pitchFamily="34" charset="0"/>
              </a:rPr>
              <a:t>)</a:t>
            </a:r>
          </a:p>
          <a:p>
            <a:pPr>
              <a:buFont typeface="Arial" panose="020B0604020202020204" pitchFamily="34" charset="0"/>
              <a:buChar char="•"/>
            </a:pPr>
            <a:r>
              <a:rPr lang="en-US" b="0" i="0" dirty="0">
                <a:solidFill>
                  <a:srgbClr val="333333"/>
                </a:solidFill>
                <a:effectLst/>
                <a:latin typeface="Arial" panose="020B0604020202020204" pitchFamily="34" charset="0"/>
              </a:rPr>
              <a:t>Stable with large capacitive loads</a:t>
            </a:r>
          </a:p>
          <a:p>
            <a:pPr>
              <a:buFont typeface="Arial" panose="020B0604020202020204" pitchFamily="34" charset="0"/>
              <a:buChar char="•"/>
            </a:pPr>
            <a:r>
              <a:rPr lang="en-US" b="0" i="0" dirty="0">
                <a:solidFill>
                  <a:srgbClr val="333333"/>
                </a:solidFill>
                <a:effectLst/>
                <a:latin typeface="Arial" panose="020B0604020202020204" pitchFamily="34" charset="0"/>
              </a:rPr>
              <a:t>Specified −40°C to +125°C, operation to +150°C</a:t>
            </a:r>
          </a:p>
          <a:p>
            <a:pPr>
              <a:buFont typeface="Arial" panose="020B0604020202020204" pitchFamily="34" charset="0"/>
              <a:buChar char="•"/>
            </a:pPr>
            <a:r>
              <a:rPr lang="en-US" b="0" i="0" dirty="0">
                <a:solidFill>
                  <a:srgbClr val="333333"/>
                </a:solidFill>
                <a:effectLst/>
                <a:latin typeface="Arial" panose="020B0604020202020204" pitchFamily="34" charset="0"/>
              </a:rPr>
              <a:t>Less than 50µA quiescent current</a:t>
            </a:r>
          </a:p>
          <a:p>
            <a:pPr>
              <a:buFont typeface="Arial" panose="020B0604020202020204" pitchFamily="34" charset="0"/>
              <a:buChar char="•"/>
            </a:pPr>
            <a:r>
              <a:rPr lang="en-US" b="0" i="0" dirty="0">
                <a:solidFill>
                  <a:srgbClr val="333333"/>
                </a:solidFill>
                <a:effectLst/>
                <a:latin typeface="Arial" panose="020B0604020202020204" pitchFamily="34" charset="0"/>
              </a:rPr>
              <a:t>Shutdown current 0.5µA max</a:t>
            </a:r>
          </a:p>
          <a:p>
            <a:pPr>
              <a:buFont typeface="Arial" panose="020B0604020202020204" pitchFamily="34" charset="0"/>
              <a:buChar char="•"/>
            </a:pPr>
            <a:r>
              <a:rPr lang="en-US" b="0" i="0" dirty="0">
                <a:solidFill>
                  <a:srgbClr val="333333"/>
                </a:solidFill>
                <a:effectLst/>
                <a:latin typeface="Arial" panose="020B0604020202020204" pitchFamily="34" charset="0"/>
              </a:rPr>
              <a:t>Low self-heating</a:t>
            </a:r>
          </a:p>
          <a:p>
            <a:pPr>
              <a:buFont typeface="Arial" panose="020B0604020202020204" pitchFamily="34" charset="0"/>
              <a:buChar char="•"/>
            </a:pPr>
            <a:r>
              <a:rPr lang="en-US" b="0" i="0" dirty="0">
                <a:solidFill>
                  <a:srgbClr val="333333"/>
                </a:solidFill>
                <a:effectLst/>
                <a:latin typeface="Arial" panose="020B0604020202020204" pitchFamily="34" charset="0"/>
              </a:rPr>
              <a:t>Qualified for automotive applications</a:t>
            </a:r>
          </a:p>
        </p:txBody>
      </p:sp>
      <p:pic>
        <p:nvPicPr>
          <p:cNvPr id="9218" name="Picture 2" descr="TMP36 / TMP36GZ / TMP36GT9Z Temperature Sensor TO-92 Package ...">
            <a:extLst>
              <a:ext uri="{FF2B5EF4-FFF2-40B4-BE49-F238E27FC236}">
                <a16:creationId xmlns:a16="http://schemas.microsoft.com/office/drawing/2014/main" id="{91C6410B-B0F9-4C2A-A0AA-AC535A4EFC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208" y="4642735"/>
            <a:ext cx="1959134" cy="195913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D05BB3CE-7B1D-492B-9E70-C86BCF8D12A7}"/>
              </a:ext>
            </a:extLst>
          </p:cNvPr>
          <p:cNvSpPr/>
          <p:nvPr/>
        </p:nvSpPr>
        <p:spPr>
          <a:xfrm>
            <a:off x="5410200" y="514021"/>
            <a:ext cx="6747846" cy="6186309"/>
          </a:xfrm>
          <a:prstGeom prst="rect">
            <a:avLst/>
          </a:prstGeom>
        </p:spPr>
        <p:txBody>
          <a:bodyPr wrap="square">
            <a:spAutoFit/>
          </a:bodyPr>
          <a:lstStyle/>
          <a:p>
            <a:r>
              <a:rPr lang="en-US" b="0" i="0" dirty="0">
                <a:solidFill>
                  <a:srgbClr val="A71D5D"/>
                </a:solidFill>
                <a:effectLst/>
                <a:latin typeface="Consolas" panose="020B0609020204030204" pitchFamily="49" charset="0"/>
              </a:rPr>
              <a:t>void</a:t>
            </a:r>
            <a:r>
              <a:rPr lang="en-US" b="0" i="0" dirty="0">
                <a:solidFill>
                  <a:srgbClr val="333333"/>
                </a:solidFill>
                <a:effectLst/>
                <a:latin typeface="Consolas" panose="020B0609020204030204" pitchFamily="49" charset="0"/>
              </a:rPr>
              <a:t> loop() </a:t>
            </a:r>
            <a:r>
              <a:rPr lang="en-US" b="0" i="0" dirty="0">
                <a:solidFill>
                  <a:srgbClr val="969896"/>
                </a:solidFill>
                <a:effectLst/>
                <a:latin typeface="Consolas" panose="020B0609020204030204" pitchFamily="49" charset="0"/>
              </a:rPr>
              <a:t>// run over and over again</a:t>
            </a:r>
            <a:r>
              <a:rPr lang="en-US" b="0" i="0" dirty="0">
                <a:solidFill>
                  <a:srgbClr val="333333"/>
                </a:solidFill>
                <a:effectLst/>
                <a:latin typeface="Consolas" panose="020B0609020204030204" pitchFamily="49" charset="0"/>
              </a:rPr>
              <a:t> </a:t>
            </a:r>
          </a:p>
          <a:p>
            <a:r>
              <a:rPr lang="en-US" b="0" i="0" dirty="0">
                <a:solidFill>
                  <a:srgbClr val="333333"/>
                </a:solidFill>
                <a:effectLst/>
                <a:latin typeface="Consolas" panose="020B0609020204030204" pitchFamily="49" charset="0"/>
              </a:rPr>
              <a:t>{ </a:t>
            </a:r>
            <a:r>
              <a:rPr lang="en-US" b="0" i="0" dirty="0">
                <a:solidFill>
                  <a:srgbClr val="969896"/>
                </a:solidFill>
                <a:effectLst/>
                <a:latin typeface="Consolas" panose="020B0609020204030204" pitchFamily="49" charset="0"/>
              </a:rPr>
              <a:t>//getting the voltage reading from the temperature sensor</a:t>
            </a:r>
            <a:r>
              <a:rPr lang="en-US" b="0" i="0" dirty="0">
                <a:solidFill>
                  <a:srgbClr val="333333"/>
                </a:solidFill>
                <a:effectLst/>
                <a:latin typeface="Consolas" panose="020B0609020204030204" pitchFamily="49" charset="0"/>
              </a:rPr>
              <a:t> </a:t>
            </a:r>
          </a:p>
          <a:p>
            <a:r>
              <a:rPr lang="en-US" b="0" i="0" dirty="0" err="1">
                <a:solidFill>
                  <a:srgbClr val="A71D5D"/>
                </a:solidFill>
                <a:effectLst/>
                <a:latin typeface="Consolas" panose="020B0609020204030204" pitchFamily="49" charset="0"/>
              </a:rPr>
              <a:t>int</a:t>
            </a:r>
            <a:r>
              <a:rPr lang="en-US" b="0" i="0" dirty="0">
                <a:solidFill>
                  <a:srgbClr val="333333"/>
                </a:solidFill>
                <a:effectLst/>
                <a:latin typeface="Consolas" panose="020B0609020204030204" pitchFamily="49" charset="0"/>
              </a:rPr>
              <a:t> reading = </a:t>
            </a:r>
            <a:r>
              <a:rPr lang="en-US" b="0" i="0" dirty="0" err="1">
                <a:solidFill>
                  <a:srgbClr val="333333"/>
                </a:solidFill>
                <a:effectLst/>
                <a:latin typeface="Consolas" panose="020B0609020204030204" pitchFamily="49" charset="0"/>
              </a:rPr>
              <a:t>analogRead</a:t>
            </a:r>
            <a:r>
              <a:rPr lang="en-US" b="0" i="0" dirty="0">
                <a:solidFill>
                  <a:srgbClr val="333333"/>
                </a:solidFill>
                <a:effectLst/>
                <a:latin typeface="Consolas" panose="020B0609020204030204" pitchFamily="49" charset="0"/>
              </a:rPr>
              <a:t>(</a:t>
            </a:r>
            <a:r>
              <a:rPr lang="en-US" b="0" i="0" dirty="0" err="1">
                <a:solidFill>
                  <a:srgbClr val="333333"/>
                </a:solidFill>
                <a:effectLst/>
                <a:latin typeface="Consolas" panose="020B0609020204030204" pitchFamily="49" charset="0"/>
              </a:rPr>
              <a:t>sensorPin</a:t>
            </a:r>
            <a:r>
              <a:rPr lang="en-US" b="0" i="0" dirty="0">
                <a:solidFill>
                  <a:srgbClr val="333333"/>
                </a:solidFill>
                <a:effectLst/>
                <a:latin typeface="Consolas" panose="020B0609020204030204" pitchFamily="49" charset="0"/>
              </a:rPr>
              <a:t>); </a:t>
            </a:r>
            <a:r>
              <a:rPr lang="en-US" b="0" i="0" dirty="0">
                <a:solidFill>
                  <a:srgbClr val="969896"/>
                </a:solidFill>
                <a:effectLst/>
                <a:latin typeface="Consolas" panose="020B0609020204030204" pitchFamily="49" charset="0"/>
              </a:rPr>
              <a:t>// converting that reading to voltage, for 3.3v </a:t>
            </a:r>
            <a:r>
              <a:rPr lang="en-US" b="0" i="0" dirty="0" err="1">
                <a:solidFill>
                  <a:srgbClr val="969896"/>
                </a:solidFill>
                <a:effectLst/>
                <a:latin typeface="Consolas" panose="020B0609020204030204" pitchFamily="49" charset="0"/>
              </a:rPr>
              <a:t>arduino</a:t>
            </a:r>
            <a:r>
              <a:rPr lang="en-US" b="0" i="0" dirty="0">
                <a:solidFill>
                  <a:srgbClr val="969896"/>
                </a:solidFill>
                <a:effectLst/>
                <a:latin typeface="Consolas" panose="020B0609020204030204" pitchFamily="49" charset="0"/>
              </a:rPr>
              <a:t> use 3.3</a:t>
            </a:r>
            <a:r>
              <a:rPr lang="en-US" b="0" i="0" dirty="0">
                <a:solidFill>
                  <a:srgbClr val="333333"/>
                </a:solidFill>
                <a:effectLst/>
                <a:latin typeface="Consolas" panose="020B0609020204030204" pitchFamily="49" charset="0"/>
              </a:rPr>
              <a:t> </a:t>
            </a:r>
          </a:p>
          <a:p>
            <a:r>
              <a:rPr lang="en-US" b="1" i="0" dirty="0">
                <a:solidFill>
                  <a:srgbClr val="FF0000"/>
                </a:solidFill>
                <a:effectLst/>
                <a:latin typeface="Consolas" panose="020B0609020204030204" pitchFamily="49" charset="0"/>
              </a:rPr>
              <a:t>float voltage = reading * 5.0; </a:t>
            </a:r>
          </a:p>
          <a:p>
            <a:r>
              <a:rPr lang="en-US" b="1" i="0" dirty="0">
                <a:solidFill>
                  <a:srgbClr val="FF0000"/>
                </a:solidFill>
                <a:effectLst/>
                <a:latin typeface="Consolas" panose="020B0609020204030204" pitchFamily="49" charset="0"/>
              </a:rPr>
              <a:t>voltage /= 1024.0; // print out the voltage </a:t>
            </a:r>
            <a:r>
              <a:rPr lang="en-US" b="0" i="0" dirty="0" err="1">
                <a:solidFill>
                  <a:srgbClr val="0086B3"/>
                </a:solidFill>
                <a:effectLst/>
                <a:latin typeface="Consolas" panose="020B0609020204030204" pitchFamily="49" charset="0"/>
              </a:rPr>
              <a:t>Serial</a:t>
            </a:r>
            <a:r>
              <a:rPr lang="en-US" b="0" i="0" dirty="0" err="1">
                <a:solidFill>
                  <a:srgbClr val="333333"/>
                </a:solidFill>
                <a:effectLst/>
                <a:latin typeface="Consolas" panose="020B0609020204030204" pitchFamily="49" charset="0"/>
              </a:rPr>
              <a:t>.</a:t>
            </a:r>
            <a:r>
              <a:rPr lang="en-US" b="0" i="0" dirty="0" err="1">
                <a:solidFill>
                  <a:srgbClr val="A71D5D"/>
                </a:solidFill>
                <a:effectLst/>
                <a:latin typeface="Consolas" panose="020B0609020204030204" pitchFamily="49" charset="0"/>
              </a:rPr>
              <a:t>print</a:t>
            </a:r>
            <a:r>
              <a:rPr lang="en-US" b="0" i="0" dirty="0">
                <a:solidFill>
                  <a:srgbClr val="333333"/>
                </a:solidFill>
                <a:effectLst/>
                <a:latin typeface="Consolas" panose="020B0609020204030204" pitchFamily="49" charset="0"/>
              </a:rPr>
              <a:t>(voltage); </a:t>
            </a:r>
          </a:p>
          <a:p>
            <a:r>
              <a:rPr lang="en-US" b="0" i="0" dirty="0" err="1">
                <a:solidFill>
                  <a:srgbClr val="0086B3"/>
                </a:solidFill>
                <a:effectLst/>
                <a:latin typeface="Consolas" panose="020B0609020204030204" pitchFamily="49" charset="0"/>
              </a:rPr>
              <a:t>Serial</a:t>
            </a:r>
            <a:r>
              <a:rPr lang="en-US" b="0" i="0" dirty="0" err="1">
                <a:solidFill>
                  <a:srgbClr val="333333"/>
                </a:solidFill>
                <a:effectLst/>
                <a:latin typeface="Consolas" panose="020B0609020204030204" pitchFamily="49" charset="0"/>
              </a:rPr>
              <a:t>.println</a:t>
            </a:r>
            <a:r>
              <a:rPr lang="en-US" b="0" i="0" dirty="0">
                <a:solidFill>
                  <a:srgbClr val="333333"/>
                </a:solidFill>
                <a:effectLst/>
                <a:latin typeface="Consolas" panose="020B0609020204030204" pitchFamily="49" charset="0"/>
              </a:rPr>
              <a:t>(</a:t>
            </a:r>
            <a:r>
              <a:rPr lang="en-US" b="0" i="0" dirty="0">
                <a:solidFill>
                  <a:srgbClr val="183691"/>
                </a:solidFill>
                <a:effectLst/>
                <a:latin typeface="Consolas" panose="020B0609020204030204" pitchFamily="49" charset="0"/>
              </a:rPr>
              <a:t>" volts"</a:t>
            </a:r>
            <a:r>
              <a:rPr lang="en-US" b="0" i="0" dirty="0">
                <a:solidFill>
                  <a:srgbClr val="333333"/>
                </a:solidFill>
                <a:effectLst/>
                <a:latin typeface="Consolas" panose="020B0609020204030204" pitchFamily="49" charset="0"/>
              </a:rPr>
              <a:t>); </a:t>
            </a:r>
            <a:r>
              <a:rPr lang="en-US" b="0" i="0" dirty="0">
                <a:solidFill>
                  <a:srgbClr val="969896"/>
                </a:solidFill>
                <a:effectLst/>
                <a:latin typeface="Consolas" panose="020B0609020204030204" pitchFamily="49" charset="0"/>
              </a:rPr>
              <a:t>// now print out the temperature</a:t>
            </a:r>
            <a:r>
              <a:rPr lang="en-US" b="0" i="0" dirty="0">
                <a:solidFill>
                  <a:srgbClr val="333333"/>
                </a:solidFill>
                <a:effectLst/>
                <a:latin typeface="Consolas" panose="020B0609020204030204" pitchFamily="49" charset="0"/>
              </a:rPr>
              <a:t> </a:t>
            </a:r>
          </a:p>
          <a:p>
            <a:r>
              <a:rPr lang="en-US" b="1" i="0" dirty="0">
                <a:solidFill>
                  <a:srgbClr val="FF0000"/>
                </a:solidFill>
                <a:effectLst/>
                <a:latin typeface="Consolas" panose="020B0609020204030204" pitchFamily="49" charset="0"/>
              </a:rPr>
              <a:t>float </a:t>
            </a:r>
            <a:r>
              <a:rPr lang="en-US" b="1" i="0" dirty="0" err="1">
                <a:solidFill>
                  <a:srgbClr val="FF0000"/>
                </a:solidFill>
                <a:effectLst/>
                <a:latin typeface="Consolas" panose="020B0609020204030204" pitchFamily="49" charset="0"/>
              </a:rPr>
              <a:t>temperatureC</a:t>
            </a:r>
            <a:r>
              <a:rPr lang="en-US" b="1" i="0" dirty="0">
                <a:solidFill>
                  <a:srgbClr val="FF0000"/>
                </a:solidFill>
                <a:effectLst/>
                <a:latin typeface="Consolas" panose="020B0609020204030204" pitchFamily="49" charset="0"/>
              </a:rPr>
              <a:t> = (voltage - 0.5) * 100 ; //converting from 10 mv per degree wit 500 mV offset //to degrees ((voltage - 500mV) times 100) </a:t>
            </a:r>
          </a:p>
          <a:p>
            <a:r>
              <a:rPr lang="en-US" b="0" i="0" dirty="0" err="1">
                <a:solidFill>
                  <a:srgbClr val="0086B3"/>
                </a:solidFill>
                <a:effectLst/>
                <a:latin typeface="Consolas" panose="020B0609020204030204" pitchFamily="49" charset="0"/>
              </a:rPr>
              <a:t>Serial</a:t>
            </a:r>
            <a:r>
              <a:rPr lang="en-US" b="0" i="0" dirty="0" err="1">
                <a:solidFill>
                  <a:srgbClr val="333333"/>
                </a:solidFill>
                <a:effectLst/>
                <a:latin typeface="Consolas" panose="020B0609020204030204" pitchFamily="49" charset="0"/>
              </a:rPr>
              <a:t>.</a:t>
            </a:r>
            <a:r>
              <a:rPr lang="en-US" b="0" i="0" dirty="0" err="1">
                <a:solidFill>
                  <a:srgbClr val="A71D5D"/>
                </a:solidFill>
                <a:effectLst/>
                <a:latin typeface="Consolas" panose="020B0609020204030204" pitchFamily="49" charset="0"/>
              </a:rPr>
              <a:t>print</a:t>
            </a:r>
            <a:r>
              <a:rPr lang="en-US" b="0" i="0" dirty="0">
                <a:solidFill>
                  <a:srgbClr val="333333"/>
                </a:solidFill>
                <a:effectLst/>
                <a:latin typeface="Consolas" panose="020B0609020204030204" pitchFamily="49" charset="0"/>
              </a:rPr>
              <a:t>(</a:t>
            </a:r>
            <a:r>
              <a:rPr lang="en-US" b="0" i="0" dirty="0" err="1">
                <a:solidFill>
                  <a:srgbClr val="333333"/>
                </a:solidFill>
                <a:effectLst/>
                <a:latin typeface="Consolas" panose="020B0609020204030204" pitchFamily="49" charset="0"/>
              </a:rPr>
              <a:t>temperatureC</a:t>
            </a:r>
            <a:r>
              <a:rPr lang="en-US" b="0" i="0" dirty="0">
                <a:solidFill>
                  <a:srgbClr val="333333"/>
                </a:solidFill>
                <a:effectLst/>
                <a:latin typeface="Consolas" panose="020B0609020204030204" pitchFamily="49" charset="0"/>
              </a:rPr>
              <a:t>); </a:t>
            </a:r>
          </a:p>
          <a:p>
            <a:r>
              <a:rPr lang="en-US" b="0" i="0" dirty="0" err="1">
                <a:solidFill>
                  <a:srgbClr val="0086B3"/>
                </a:solidFill>
                <a:effectLst/>
                <a:latin typeface="Consolas" panose="020B0609020204030204" pitchFamily="49" charset="0"/>
              </a:rPr>
              <a:t>Serial</a:t>
            </a:r>
            <a:r>
              <a:rPr lang="en-US" b="0" i="0" dirty="0" err="1">
                <a:solidFill>
                  <a:srgbClr val="333333"/>
                </a:solidFill>
                <a:effectLst/>
                <a:latin typeface="Consolas" panose="020B0609020204030204" pitchFamily="49" charset="0"/>
              </a:rPr>
              <a:t>.println</a:t>
            </a:r>
            <a:r>
              <a:rPr lang="en-US" b="0" i="0" dirty="0">
                <a:solidFill>
                  <a:srgbClr val="333333"/>
                </a:solidFill>
                <a:effectLst/>
                <a:latin typeface="Consolas" panose="020B0609020204030204" pitchFamily="49" charset="0"/>
              </a:rPr>
              <a:t>(</a:t>
            </a:r>
            <a:r>
              <a:rPr lang="en-US" b="0" i="0" dirty="0">
                <a:solidFill>
                  <a:srgbClr val="183691"/>
                </a:solidFill>
                <a:effectLst/>
                <a:latin typeface="Consolas" panose="020B0609020204030204" pitchFamily="49" charset="0"/>
              </a:rPr>
              <a:t>" degrees C"</a:t>
            </a:r>
            <a:r>
              <a:rPr lang="en-US" b="0" i="0" dirty="0">
                <a:solidFill>
                  <a:srgbClr val="333333"/>
                </a:solidFill>
                <a:effectLst/>
                <a:latin typeface="Consolas" panose="020B0609020204030204" pitchFamily="49" charset="0"/>
              </a:rPr>
              <a:t>); </a:t>
            </a:r>
            <a:r>
              <a:rPr lang="en-US" b="0" i="0" dirty="0">
                <a:solidFill>
                  <a:srgbClr val="969896"/>
                </a:solidFill>
                <a:effectLst/>
                <a:latin typeface="Consolas" panose="020B0609020204030204" pitchFamily="49" charset="0"/>
              </a:rPr>
              <a:t>// now convert to Fahrenheit</a:t>
            </a:r>
            <a:r>
              <a:rPr lang="en-US" b="0" i="0" dirty="0">
                <a:solidFill>
                  <a:srgbClr val="333333"/>
                </a:solidFill>
                <a:effectLst/>
                <a:latin typeface="Consolas" panose="020B0609020204030204" pitchFamily="49" charset="0"/>
              </a:rPr>
              <a:t> </a:t>
            </a:r>
          </a:p>
          <a:p>
            <a:r>
              <a:rPr lang="en-US" b="0" i="0" dirty="0">
                <a:solidFill>
                  <a:srgbClr val="A71D5D"/>
                </a:solidFill>
                <a:effectLst/>
                <a:latin typeface="Consolas" panose="020B0609020204030204" pitchFamily="49" charset="0"/>
              </a:rPr>
              <a:t>float</a:t>
            </a:r>
            <a:r>
              <a:rPr lang="en-US" b="0" i="0" dirty="0">
                <a:solidFill>
                  <a:srgbClr val="333333"/>
                </a:solidFill>
                <a:effectLst/>
                <a:latin typeface="Consolas" panose="020B0609020204030204" pitchFamily="49" charset="0"/>
              </a:rPr>
              <a:t> </a:t>
            </a:r>
            <a:r>
              <a:rPr lang="en-US" b="0" i="0" dirty="0" err="1">
                <a:solidFill>
                  <a:srgbClr val="333333"/>
                </a:solidFill>
                <a:effectLst/>
                <a:latin typeface="Consolas" panose="020B0609020204030204" pitchFamily="49" charset="0"/>
              </a:rPr>
              <a:t>temperatureF</a:t>
            </a:r>
            <a:r>
              <a:rPr lang="en-US" b="0" i="0" dirty="0">
                <a:solidFill>
                  <a:srgbClr val="333333"/>
                </a:solidFill>
                <a:effectLst/>
                <a:latin typeface="Consolas" panose="020B0609020204030204" pitchFamily="49" charset="0"/>
              </a:rPr>
              <a:t> = (</a:t>
            </a:r>
            <a:r>
              <a:rPr lang="en-US" b="0" i="0" dirty="0" err="1">
                <a:solidFill>
                  <a:srgbClr val="333333"/>
                </a:solidFill>
                <a:effectLst/>
                <a:latin typeface="Consolas" panose="020B0609020204030204" pitchFamily="49" charset="0"/>
              </a:rPr>
              <a:t>temperatureC</a:t>
            </a:r>
            <a:r>
              <a:rPr lang="en-US" b="0" i="0" dirty="0">
                <a:solidFill>
                  <a:srgbClr val="333333"/>
                </a:solidFill>
                <a:effectLst/>
                <a:latin typeface="Consolas" panose="020B0609020204030204" pitchFamily="49" charset="0"/>
              </a:rPr>
              <a:t> * </a:t>
            </a:r>
            <a:r>
              <a:rPr lang="en-US" b="0" i="0" dirty="0">
                <a:solidFill>
                  <a:srgbClr val="0086B3"/>
                </a:solidFill>
                <a:effectLst/>
                <a:latin typeface="Consolas" panose="020B0609020204030204" pitchFamily="49" charset="0"/>
              </a:rPr>
              <a:t>9.0</a:t>
            </a:r>
            <a:r>
              <a:rPr lang="en-US" b="0" i="0" dirty="0">
                <a:solidFill>
                  <a:srgbClr val="333333"/>
                </a:solidFill>
                <a:effectLst/>
                <a:latin typeface="Consolas" panose="020B0609020204030204" pitchFamily="49" charset="0"/>
              </a:rPr>
              <a:t> / </a:t>
            </a:r>
            <a:r>
              <a:rPr lang="en-US" b="0" i="0" dirty="0">
                <a:solidFill>
                  <a:srgbClr val="0086B3"/>
                </a:solidFill>
                <a:effectLst/>
                <a:latin typeface="Consolas" panose="020B0609020204030204" pitchFamily="49" charset="0"/>
              </a:rPr>
              <a:t>5.0</a:t>
            </a:r>
            <a:r>
              <a:rPr lang="en-US" b="0" i="0" dirty="0">
                <a:solidFill>
                  <a:srgbClr val="333333"/>
                </a:solidFill>
                <a:effectLst/>
                <a:latin typeface="Consolas" panose="020B0609020204030204" pitchFamily="49" charset="0"/>
              </a:rPr>
              <a:t>) + </a:t>
            </a:r>
            <a:r>
              <a:rPr lang="en-US" b="0" i="0" dirty="0">
                <a:solidFill>
                  <a:srgbClr val="0086B3"/>
                </a:solidFill>
                <a:effectLst/>
                <a:latin typeface="Consolas" panose="020B0609020204030204" pitchFamily="49" charset="0"/>
              </a:rPr>
              <a:t>32.0</a:t>
            </a:r>
            <a:r>
              <a:rPr lang="en-US" b="0" i="0" dirty="0">
                <a:solidFill>
                  <a:srgbClr val="333333"/>
                </a:solidFill>
                <a:effectLst/>
                <a:latin typeface="Consolas" panose="020B0609020204030204" pitchFamily="49" charset="0"/>
              </a:rPr>
              <a:t>; </a:t>
            </a:r>
          </a:p>
          <a:p>
            <a:r>
              <a:rPr lang="en-US" b="0" i="0" dirty="0" err="1">
                <a:solidFill>
                  <a:srgbClr val="0086B3"/>
                </a:solidFill>
                <a:effectLst/>
                <a:latin typeface="Consolas" panose="020B0609020204030204" pitchFamily="49" charset="0"/>
              </a:rPr>
              <a:t>Serial</a:t>
            </a:r>
            <a:r>
              <a:rPr lang="en-US" b="0" i="0" dirty="0" err="1">
                <a:solidFill>
                  <a:srgbClr val="333333"/>
                </a:solidFill>
                <a:effectLst/>
                <a:latin typeface="Consolas" panose="020B0609020204030204" pitchFamily="49" charset="0"/>
              </a:rPr>
              <a:t>.</a:t>
            </a:r>
            <a:r>
              <a:rPr lang="en-US" b="0" i="0" dirty="0" err="1">
                <a:solidFill>
                  <a:srgbClr val="A71D5D"/>
                </a:solidFill>
                <a:effectLst/>
                <a:latin typeface="Consolas" panose="020B0609020204030204" pitchFamily="49" charset="0"/>
              </a:rPr>
              <a:t>print</a:t>
            </a:r>
            <a:r>
              <a:rPr lang="en-US" b="0" i="0" dirty="0">
                <a:solidFill>
                  <a:srgbClr val="333333"/>
                </a:solidFill>
                <a:effectLst/>
                <a:latin typeface="Consolas" panose="020B0609020204030204" pitchFamily="49" charset="0"/>
              </a:rPr>
              <a:t>(</a:t>
            </a:r>
            <a:r>
              <a:rPr lang="en-US" b="0" i="0" dirty="0" err="1">
                <a:solidFill>
                  <a:srgbClr val="333333"/>
                </a:solidFill>
                <a:effectLst/>
                <a:latin typeface="Consolas" panose="020B0609020204030204" pitchFamily="49" charset="0"/>
              </a:rPr>
              <a:t>temperatureF</a:t>
            </a:r>
            <a:r>
              <a:rPr lang="en-US" b="0" i="0" dirty="0">
                <a:solidFill>
                  <a:srgbClr val="333333"/>
                </a:solidFill>
                <a:effectLst/>
                <a:latin typeface="Consolas" panose="020B0609020204030204" pitchFamily="49" charset="0"/>
              </a:rPr>
              <a:t>); </a:t>
            </a:r>
          </a:p>
          <a:p>
            <a:r>
              <a:rPr lang="en-US" b="0" i="0" dirty="0" err="1">
                <a:solidFill>
                  <a:srgbClr val="0086B3"/>
                </a:solidFill>
                <a:effectLst/>
                <a:latin typeface="Consolas" panose="020B0609020204030204" pitchFamily="49" charset="0"/>
              </a:rPr>
              <a:t>Serial</a:t>
            </a:r>
            <a:r>
              <a:rPr lang="en-US" b="0" i="0" dirty="0" err="1">
                <a:solidFill>
                  <a:srgbClr val="333333"/>
                </a:solidFill>
                <a:effectLst/>
                <a:latin typeface="Consolas" panose="020B0609020204030204" pitchFamily="49" charset="0"/>
              </a:rPr>
              <a:t>.println</a:t>
            </a:r>
            <a:r>
              <a:rPr lang="en-US" b="0" i="0" dirty="0">
                <a:solidFill>
                  <a:srgbClr val="333333"/>
                </a:solidFill>
                <a:effectLst/>
                <a:latin typeface="Consolas" panose="020B0609020204030204" pitchFamily="49" charset="0"/>
              </a:rPr>
              <a:t>(</a:t>
            </a:r>
            <a:r>
              <a:rPr lang="en-US" b="0" i="0" dirty="0">
                <a:solidFill>
                  <a:srgbClr val="183691"/>
                </a:solidFill>
                <a:effectLst/>
                <a:latin typeface="Consolas" panose="020B0609020204030204" pitchFamily="49" charset="0"/>
              </a:rPr>
              <a:t>" degrees F"</a:t>
            </a:r>
            <a:r>
              <a:rPr lang="en-US" b="0" i="0" dirty="0">
                <a:solidFill>
                  <a:srgbClr val="333333"/>
                </a:solidFill>
                <a:effectLst/>
                <a:latin typeface="Consolas" panose="020B0609020204030204" pitchFamily="49" charset="0"/>
              </a:rPr>
              <a:t>); </a:t>
            </a:r>
          </a:p>
          <a:p>
            <a:r>
              <a:rPr lang="en-US" b="0" i="0" dirty="0">
                <a:solidFill>
                  <a:srgbClr val="333333"/>
                </a:solidFill>
                <a:effectLst/>
                <a:latin typeface="Consolas" panose="020B0609020204030204" pitchFamily="49" charset="0"/>
              </a:rPr>
              <a:t>delay(</a:t>
            </a:r>
            <a:r>
              <a:rPr lang="en-US" b="0" i="0" dirty="0">
                <a:solidFill>
                  <a:srgbClr val="0086B3"/>
                </a:solidFill>
                <a:effectLst/>
                <a:latin typeface="Consolas" panose="020B0609020204030204" pitchFamily="49" charset="0"/>
              </a:rPr>
              <a:t>1000</a:t>
            </a:r>
            <a:r>
              <a:rPr lang="en-US" b="0" i="0" dirty="0">
                <a:solidFill>
                  <a:srgbClr val="333333"/>
                </a:solidFill>
                <a:effectLst/>
                <a:latin typeface="Consolas" panose="020B0609020204030204" pitchFamily="49" charset="0"/>
              </a:rPr>
              <a:t>); </a:t>
            </a:r>
            <a:r>
              <a:rPr lang="en-US" b="0" i="0" dirty="0">
                <a:solidFill>
                  <a:srgbClr val="969896"/>
                </a:solidFill>
                <a:effectLst/>
                <a:latin typeface="Consolas" panose="020B0609020204030204" pitchFamily="49" charset="0"/>
              </a:rPr>
              <a:t>//waiting a second</a:t>
            </a:r>
            <a:r>
              <a:rPr lang="en-US" b="0" i="0" dirty="0">
                <a:solidFill>
                  <a:srgbClr val="333333"/>
                </a:solidFill>
                <a:effectLst/>
                <a:latin typeface="Consolas" panose="020B0609020204030204" pitchFamily="49" charset="0"/>
              </a:rPr>
              <a:t> </a:t>
            </a:r>
          </a:p>
          <a:p>
            <a:r>
              <a:rPr lang="en-US" b="0" i="0" dirty="0">
                <a:solidFill>
                  <a:srgbClr val="333333"/>
                </a:solidFill>
                <a:effectLst/>
                <a:latin typeface="Consolas" panose="020B0609020204030204" pitchFamily="49" charset="0"/>
              </a:rPr>
              <a:t>}</a:t>
            </a:r>
            <a:endParaRPr lang="en-US" dirty="0"/>
          </a:p>
        </p:txBody>
      </p:sp>
      <p:sp>
        <p:nvSpPr>
          <p:cNvPr id="11" name="TextBox 10">
            <a:extLst>
              <a:ext uri="{FF2B5EF4-FFF2-40B4-BE49-F238E27FC236}">
                <a16:creationId xmlns:a16="http://schemas.microsoft.com/office/drawing/2014/main" id="{E88A9E5F-B9F3-46FA-9B6B-2481DCF34A56}"/>
              </a:ext>
            </a:extLst>
          </p:cNvPr>
          <p:cNvSpPr txBox="1"/>
          <p:nvPr/>
        </p:nvSpPr>
        <p:spPr>
          <a:xfrm>
            <a:off x="2341046" y="4876737"/>
            <a:ext cx="2470613" cy="923330"/>
          </a:xfrm>
          <a:prstGeom prst="rect">
            <a:avLst/>
          </a:prstGeom>
          <a:noFill/>
        </p:spPr>
        <p:txBody>
          <a:bodyPr wrap="none" rtlCol="0">
            <a:spAutoFit/>
          </a:bodyPr>
          <a:lstStyle/>
          <a:p>
            <a:r>
              <a:rPr lang="en-US" b="1" dirty="0">
                <a:solidFill>
                  <a:srgbClr val="FF0000"/>
                </a:solidFill>
              </a:rPr>
              <a:t>Analog or Digital?</a:t>
            </a:r>
          </a:p>
          <a:p>
            <a:r>
              <a:rPr lang="en-US" b="1" dirty="0">
                <a:solidFill>
                  <a:srgbClr val="FF0000"/>
                </a:solidFill>
              </a:rPr>
              <a:t>Manufacturer?</a:t>
            </a:r>
          </a:p>
          <a:p>
            <a:r>
              <a:rPr lang="en-US" b="1" dirty="0">
                <a:solidFill>
                  <a:srgbClr val="FF0000"/>
                </a:solidFill>
              </a:rPr>
              <a:t>Temperature Equation? </a:t>
            </a:r>
          </a:p>
        </p:txBody>
      </p:sp>
    </p:spTree>
    <p:extLst>
      <p:ext uri="{BB962C8B-B14F-4D97-AF65-F5344CB8AC3E}">
        <p14:creationId xmlns:p14="http://schemas.microsoft.com/office/powerpoint/2010/main" val="4226646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7DA4834-6413-494F-9964-00866B752287}"/>
              </a:ext>
            </a:extLst>
          </p:cNvPr>
          <p:cNvSpPr txBox="1"/>
          <p:nvPr/>
        </p:nvSpPr>
        <p:spPr>
          <a:xfrm>
            <a:off x="-2627915" y="-3643148"/>
            <a:ext cx="184588" cy="2031325"/>
          </a:xfrm>
          <a:prstGeom prst="rect">
            <a:avLst/>
          </a:prstGeom>
          <a:noFill/>
        </p:spPr>
        <p:txBody>
          <a:bodyPr wrap="square" rtlCol="0">
            <a:spAutoFit/>
          </a:bodyPr>
          <a:lstStyle/>
          <a:p>
            <a:r>
              <a:rPr lang="en-US" b="1" dirty="0"/>
              <a:t>DS18B20</a:t>
            </a:r>
          </a:p>
        </p:txBody>
      </p:sp>
      <p:sp>
        <p:nvSpPr>
          <p:cNvPr id="5" name="TextBox 4">
            <a:extLst>
              <a:ext uri="{FF2B5EF4-FFF2-40B4-BE49-F238E27FC236}">
                <a16:creationId xmlns:a16="http://schemas.microsoft.com/office/drawing/2014/main" id="{B72FBEB8-B140-42EF-9981-823D91D7C4FF}"/>
              </a:ext>
            </a:extLst>
          </p:cNvPr>
          <p:cNvSpPr txBox="1"/>
          <p:nvPr/>
        </p:nvSpPr>
        <p:spPr>
          <a:xfrm>
            <a:off x="350982" y="646424"/>
            <a:ext cx="2470613" cy="923330"/>
          </a:xfrm>
          <a:prstGeom prst="rect">
            <a:avLst/>
          </a:prstGeom>
          <a:noFill/>
        </p:spPr>
        <p:txBody>
          <a:bodyPr wrap="none" rtlCol="0">
            <a:spAutoFit/>
          </a:bodyPr>
          <a:lstStyle/>
          <a:p>
            <a:r>
              <a:rPr lang="en-US" b="1" dirty="0">
                <a:solidFill>
                  <a:srgbClr val="FF0000"/>
                </a:solidFill>
              </a:rPr>
              <a:t>Analog or Digital?</a:t>
            </a:r>
          </a:p>
          <a:p>
            <a:r>
              <a:rPr lang="en-US" b="1" dirty="0">
                <a:solidFill>
                  <a:srgbClr val="FF0000"/>
                </a:solidFill>
              </a:rPr>
              <a:t>Manufacturer?</a:t>
            </a:r>
          </a:p>
          <a:p>
            <a:r>
              <a:rPr lang="en-US" b="1" dirty="0">
                <a:solidFill>
                  <a:srgbClr val="FF0000"/>
                </a:solidFill>
              </a:rPr>
              <a:t>Temperature Equation? </a:t>
            </a:r>
          </a:p>
        </p:txBody>
      </p:sp>
      <p:sp>
        <p:nvSpPr>
          <p:cNvPr id="6" name="Rectangle 5">
            <a:extLst>
              <a:ext uri="{FF2B5EF4-FFF2-40B4-BE49-F238E27FC236}">
                <a16:creationId xmlns:a16="http://schemas.microsoft.com/office/drawing/2014/main" id="{D9BFAA0C-0129-440B-8D11-907938346788}"/>
              </a:ext>
            </a:extLst>
          </p:cNvPr>
          <p:cNvSpPr/>
          <p:nvPr/>
        </p:nvSpPr>
        <p:spPr>
          <a:xfrm>
            <a:off x="350982" y="1674797"/>
            <a:ext cx="11720945" cy="2308324"/>
          </a:xfrm>
          <a:prstGeom prst="rect">
            <a:avLst/>
          </a:prstGeom>
        </p:spPr>
        <p:txBody>
          <a:bodyPr wrap="square">
            <a:spAutoFit/>
          </a:bodyPr>
          <a:lstStyle/>
          <a:p>
            <a:r>
              <a:rPr lang="en-US" dirty="0"/>
              <a:t>The DS18B20 digital thermometer provides 9-bit to 12-bit Celsius temperature measurements and has an alarm function with nonvolatile user-programmable upper and lower trigger points. The DS18B20 communicates over a 1-Wire bus that by definition requires only one data line (and ground) for communication with a central microprocessor. In addition, the DS18B20 can derive power directly from the data line (“parasite power”), eliminating the need for an external power supply. Each DS18B20 has a unique 64-bit serial code, which allows multiple DS18B20s to function on the same 1-Wire bus. Thus, it is simple to use one microprocessor to control many DS18B20s distributed over a large area. Applications that can benefit from this feature include HVAC environmental controls, temperature monitoring systems inside buildings, equipment, or machinery, and process monitoring and control systems.</a:t>
            </a:r>
          </a:p>
        </p:txBody>
      </p:sp>
      <p:sp>
        <p:nvSpPr>
          <p:cNvPr id="7" name="Rectangle 6">
            <a:extLst>
              <a:ext uri="{FF2B5EF4-FFF2-40B4-BE49-F238E27FC236}">
                <a16:creationId xmlns:a16="http://schemas.microsoft.com/office/drawing/2014/main" id="{300A8153-C2D8-48A7-8B43-624D9A3D0A14}"/>
              </a:ext>
            </a:extLst>
          </p:cNvPr>
          <p:cNvSpPr/>
          <p:nvPr/>
        </p:nvSpPr>
        <p:spPr>
          <a:xfrm>
            <a:off x="350982" y="4088164"/>
            <a:ext cx="11388436" cy="2031325"/>
          </a:xfrm>
          <a:prstGeom prst="rect">
            <a:avLst/>
          </a:prstGeom>
        </p:spPr>
        <p:txBody>
          <a:bodyPr wrap="square">
            <a:spAutoFit/>
          </a:bodyPr>
          <a:lstStyle/>
          <a:p>
            <a:r>
              <a:rPr lang="en-US" dirty="0"/>
              <a:t>● Unique 1-Wire® Interface Requires Only One Port Pin for Communication ● Reduce Component Count with Integrated Temperature Sensor and EEPROM • Measures Temperatures from -55°C to +125°C (-67°F to +257°F) • ±0.5°C Accuracy from -10°C to +85°C • Programmable Resolution from 9 Bits to 12 Bits • No External Components Required ● Parasitic Power Mode Requires Only 2 Pins for Operation (DQ and GND) ● Simplifies Distributed Temperature-Sensing Applications with Multidrop Capability • Each Device Has a Unique 64-Bit Serial Code Stored in On-Board ROM ● Flexible User-Definable Nonvolatile (NV) Alarm Settings with Alarm Search Command Identifies Devices with Temperatures Outside Programmed Limits ● Available in 8-Pin SO (150 mils), 8-Pin µSOP, and 3-Pin TO-92 Packages</a:t>
            </a:r>
          </a:p>
        </p:txBody>
      </p:sp>
      <p:pic>
        <p:nvPicPr>
          <p:cNvPr id="10244" name="Picture 4" descr="DS18B20 TO-92 Digital Temperature Sensor">
            <a:extLst>
              <a:ext uri="{FF2B5EF4-FFF2-40B4-BE49-F238E27FC236}">
                <a16:creationId xmlns:a16="http://schemas.microsoft.com/office/drawing/2014/main" id="{2628AA30-D330-498F-BB68-4DED9B3F6B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1928" y="250454"/>
            <a:ext cx="1319300" cy="13193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CB6EC6DC-7FA9-4CAD-B2E8-41CC9D09BC29}"/>
              </a:ext>
            </a:extLst>
          </p:cNvPr>
          <p:cNvSpPr/>
          <p:nvPr/>
        </p:nvSpPr>
        <p:spPr>
          <a:xfrm>
            <a:off x="350982" y="123204"/>
            <a:ext cx="1513556" cy="523220"/>
          </a:xfrm>
          <a:prstGeom prst="rect">
            <a:avLst/>
          </a:prstGeom>
        </p:spPr>
        <p:txBody>
          <a:bodyPr wrap="none">
            <a:spAutoFit/>
          </a:bodyPr>
          <a:lstStyle/>
          <a:p>
            <a:r>
              <a:rPr lang="en-US" sz="2800" b="1" dirty="0"/>
              <a:t>DS18B20</a:t>
            </a:r>
          </a:p>
        </p:txBody>
      </p:sp>
    </p:spTree>
    <p:extLst>
      <p:ext uri="{BB962C8B-B14F-4D97-AF65-F5344CB8AC3E}">
        <p14:creationId xmlns:p14="http://schemas.microsoft.com/office/powerpoint/2010/main" val="2369849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Wiring The DS18B20 1-Wire Temperature Sensor | 14core.com">
            <a:extLst>
              <a:ext uri="{FF2B5EF4-FFF2-40B4-BE49-F238E27FC236}">
                <a16:creationId xmlns:a16="http://schemas.microsoft.com/office/drawing/2014/main" id="{6771D0C8-423B-4CAE-8C72-C93009F62B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965" y="906236"/>
            <a:ext cx="3960388" cy="201113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6F61D3B-E55D-4475-8F73-86614F002E78}"/>
              </a:ext>
            </a:extLst>
          </p:cNvPr>
          <p:cNvSpPr txBox="1"/>
          <p:nvPr/>
        </p:nvSpPr>
        <p:spPr>
          <a:xfrm>
            <a:off x="425094" y="321461"/>
            <a:ext cx="3643818" cy="584775"/>
          </a:xfrm>
          <a:prstGeom prst="rect">
            <a:avLst/>
          </a:prstGeom>
          <a:noFill/>
        </p:spPr>
        <p:txBody>
          <a:bodyPr wrap="none" rtlCol="0">
            <a:spAutoFit/>
          </a:bodyPr>
          <a:lstStyle/>
          <a:p>
            <a:r>
              <a:rPr lang="en-US" sz="3200" b="1" dirty="0"/>
              <a:t>Waterproof Version:</a:t>
            </a:r>
          </a:p>
        </p:txBody>
      </p:sp>
      <p:pic>
        <p:nvPicPr>
          <p:cNvPr id="5" name="Picture 4">
            <a:extLst>
              <a:ext uri="{FF2B5EF4-FFF2-40B4-BE49-F238E27FC236}">
                <a16:creationId xmlns:a16="http://schemas.microsoft.com/office/drawing/2014/main" id="{86F4A296-8B09-4A49-AC92-1173B2457912}"/>
              </a:ext>
            </a:extLst>
          </p:cNvPr>
          <p:cNvPicPr>
            <a:picLocks noChangeAspect="1"/>
          </p:cNvPicPr>
          <p:nvPr/>
        </p:nvPicPr>
        <p:blipFill>
          <a:blip r:embed="rId3"/>
          <a:stretch>
            <a:fillRect/>
          </a:stretch>
        </p:blipFill>
        <p:spPr>
          <a:xfrm>
            <a:off x="6096000" y="239486"/>
            <a:ext cx="5870851" cy="6618514"/>
          </a:xfrm>
          <a:prstGeom prst="rect">
            <a:avLst/>
          </a:prstGeom>
        </p:spPr>
      </p:pic>
      <p:sp>
        <p:nvSpPr>
          <p:cNvPr id="6" name="TextBox 5">
            <a:extLst>
              <a:ext uri="{FF2B5EF4-FFF2-40B4-BE49-F238E27FC236}">
                <a16:creationId xmlns:a16="http://schemas.microsoft.com/office/drawing/2014/main" id="{2D07759C-7096-4394-B467-6D5148B8121F}"/>
              </a:ext>
            </a:extLst>
          </p:cNvPr>
          <p:cNvSpPr txBox="1"/>
          <p:nvPr/>
        </p:nvSpPr>
        <p:spPr>
          <a:xfrm>
            <a:off x="554036" y="3323417"/>
            <a:ext cx="2438488" cy="369332"/>
          </a:xfrm>
          <a:prstGeom prst="rect">
            <a:avLst/>
          </a:prstGeom>
          <a:noFill/>
        </p:spPr>
        <p:txBody>
          <a:bodyPr wrap="none" rtlCol="0">
            <a:spAutoFit/>
          </a:bodyPr>
          <a:lstStyle/>
          <a:p>
            <a:r>
              <a:rPr lang="en-US" b="1" dirty="0"/>
              <a:t>Cable not long enough?</a:t>
            </a:r>
          </a:p>
        </p:txBody>
      </p:sp>
      <p:sp>
        <p:nvSpPr>
          <p:cNvPr id="7" name="Arrow: Right 6">
            <a:extLst>
              <a:ext uri="{FF2B5EF4-FFF2-40B4-BE49-F238E27FC236}">
                <a16:creationId xmlns:a16="http://schemas.microsoft.com/office/drawing/2014/main" id="{E76AD3E3-142D-4CF6-AE53-B95F45CCB169}"/>
              </a:ext>
            </a:extLst>
          </p:cNvPr>
          <p:cNvSpPr/>
          <p:nvPr/>
        </p:nvSpPr>
        <p:spPr>
          <a:xfrm>
            <a:off x="3226153" y="3273350"/>
            <a:ext cx="2122714" cy="4575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2" name="Picture 4" descr="CAT6 RJ45 Feed Through Modular Plug - 100 Pack">
            <a:extLst>
              <a:ext uri="{FF2B5EF4-FFF2-40B4-BE49-F238E27FC236}">
                <a16:creationId xmlns:a16="http://schemas.microsoft.com/office/drawing/2014/main" id="{E2394FCC-216C-424E-80C2-655B8717D0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3808" y="4086920"/>
            <a:ext cx="2706562" cy="270656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EF584611-A798-4D71-8DE3-248DFC7E68BF}"/>
              </a:ext>
            </a:extLst>
          </p:cNvPr>
          <p:cNvSpPr txBox="1"/>
          <p:nvPr/>
        </p:nvSpPr>
        <p:spPr>
          <a:xfrm>
            <a:off x="554036" y="4751435"/>
            <a:ext cx="2296205" cy="1200329"/>
          </a:xfrm>
          <a:prstGeom prst="rect">
            <a:avLst/>
          </a:prstGeom>
          <a:noFill/>
        </p:spPr>
        <p:txBody>
          <a:bodyPr wrap="square" rtlCol="0">
            <a:spAutoFit/>
          </a:bodyPr>
          <a:lstStyle/>
          <a:p>
            <a:r>
              <a:rPr lang="en-US" b="1" dirty="0"/>
              <a:t>Make customized Ethernet cable on your own to extend the digital wire. </a:t>
            </a:r>
          </a:p>
        </p:txBody>
      </p:sp>
    </p:spTree>
    <p:extLst>
      <p:ext uri="{BB962C8B-B14F-4D97-AF65-F5344CB8AC3E}">
        <p14:creationId xmlns:p14="http://schemas.microsoft.com/office/powerpoint/2010/main" val="767039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0A047D8-B64E-4DEE-81A7-147F5A5B987C}"/>
              </a:ext>
            </a:extLst>
          </p:cNvPr>
          <p:cNvSpPr/>
          <p:nvPr/>
        </p:nvSpPr>
        <p:spPr>
          <a:xfrm>
            <a:off x="387928" y="2303375"/>
            <a:ext cx="11194472" cy="3970318"/>
          </a:xfrm>
          <a:prstGeom prst="rect">
            <a:avLst/>
          </a:prstGeom>
        </p:spPr>
        <p:txBody>
          <a:bodyPr wrap="square">
            <a:spAutoFit/>
          </a:bodyPr>
          <a:lstStyle/>
          <a:p>
            <a:r>
              <a:rPr lang="en-US" dirty="0"/>
              <a:t>This precision sensor from Bosch is the best low-cost sensing solution for measuring </a:t>
            </a:r>
            <a:r>
              <a:rPr lang="en-US" b="1" dirty="0"/>
              <a:t>barometric pressure and temperature</a:t>
            </a:r>
            <a:r>
              <a:rPr lang="en-US" dirty="0"/>
              <a:t>. Because pressure changes with altitude you can also use it as an altimeter! </a:t>
            </a:r>
          </a:p>
          <a:p>
            <a:endParaRPr lang="en-US" dirty="0"/>
          </a:p>
          <a:p>
            <a:r>
              <a:rPr lang="en-US" dirty="0"/>
              <a:t>The sensor is soldered onto a PCB with a 3.3V regulator, I2C level shifter and pull-up resistors on the I2C pins. The BMP180 is the next-generation of sensors from Bosch, and replaces the BMP085. </a:t>
            </a:r>
          </a:p>
          <a:p>
            <a:endParaRPr lang="en-US" dirty="0"/>
          </a:p>
          <a:p>
            <a:r>
              <a:rPr lang="en-US" dirty="0"/>
              <a:t>The XCLR pin is not physically present on the BMP180 so if you need to know that data is ready you will need to query the I2C bus. This board is 5V compliant - a 3.3V regulator and a i2c level shifter circuit is included so you can use this sensor safely with 5V logic and power. Using the sensor is easy. For example, if you're using an Arduino, simply connect the VIN pin to the 5V voltage pin, GND to ground, SCL to I2C Clock (Analog 5) and SDA to I2C Data (Analog 4). Then download our BMP085/BMP180 Arduino library and example code for temperature, pressure and altitude calculation. Install the library, and load the example sketch. Immediately you'll have precision temperature, pressure and altitude data. </a:t>
            </a:r>
          </a:p>
          <a:p>
            <a:endParaRPr lang="en-US" dirty="0"/>
          </a:p>
        </p:txBody>
      </p:sp>
      <p:sp>
        <p:nvSpPr>
          <p:cNvPr id="5" name="TextBox 4">
            <a:extLst>
              <a:ext uri="{FF2B5EF4-FFF2-40B4-BE49-F238E27FC236}">
                <a16:creationId xmlns:a16="http://schemas.microsoft.com/office/drawing/2014/main" id="{A23F66B7-E3DE-4CDF-9481-4167945AC1D4}"/>
              </a:ext>
            </a:extLst>
          </p:cNvPr>
          <p:cNvSpPr txBox="1"/>
          <p:nvPr/>
        </p:nvSpPr>
        <p:spPr>
          <a:xfrm>
            <a:off x="387928" y="1074164"/>
            <a:ext cx="6371424" cy="923330"/>
          </a:xfrm>
          <a:prstGeom prst="rect">
            <a:avLst/>
          </a:prstGeom>
          <a:noFill/>
        </p:spPr>
        <p:txBody>
          <a:bodyPr wrap="none" rtlCol="0">
            <a:spAutoFit/>
          </a:bodyPr>
          <a:lstStyle/>
          <a:p>
            <a:r>
              <a:rPr lang="en-US" b="1" dirty="0">
                <a:solidFill>
                  <a:srgbClr val="FF0000"/>
                </a:solidFill>
              </a:rPr>
              <a:t>Analog or Digital?</a:t>
            </a:r>
          </a:p>
          <a:p>
            <a:r>
              <a:rPr lang="en-US" b="1" dirty="0">
                <a:solidFill>
                  <a:srgbClr val="FF0000"/>
                </a:solidFill>
              </a:rPr>
              <a:t>Manufacturer?</a:t>
            </a:r>
          </a:p>
          <a:p>
            <a:r>
              <a:rPr lang="en-US" b="1" dirty="0">
                <a:solidFill>
                  <a:srgbClr val="FF0000"/>
                </a:solidFill>
              </a:rPr>
              <a:t>Temperature Equation? If it is digital, the equation doesn’t exist) </a:t>
            </a:r>
          </a:p>
        </p:txBody>
      </p:sp>
      <p:pic>
        <p:nvPicPr>
          <p:cNvPr id="6" name="Picture 5">
            <a:extLst>
              <a:ext uri="{FF2B5EF4-FFF2-40B4-BE49-F238E27FC236}">
                <a16:creationId xmlns:a16="http://schemas.microsoft.com/office/drawing/2014/main" id="{0B1F0226-B4ED-446C-B9EF-6FD642B2E07F}"/>
              </a:ext>
            </a:extLst>
          </p:cNvPr>
          <p:cNvPicPr>
            <a:picLocks noChangeAspect="1"/>
          </p:cNvPicPr>
          <p:nvPr/>
        </p:nvPicPr>
        <p:blipFill>
          <a:blip r:embed="rId2"/>
          <a:stretch>
            <a:fillRect/>
          </a:stretch>
        </p:blipFill>
        <p:spPr>
          <a:xfrm>
            <a:off x="8227034" y="477811"/>
            <a:ext cx="2001114" cy="1672623"/>
          </a:xfrm>
          <a:prstGeom prst="rect">
            <a:avLst/>
          </a:prstGeom>
        </p:spPr>
      </p:pic>
      <p:sp>
        <p:nvSpPr>
          <p:cNvPr id="7" name="TextBox 6">
            <a:extLst>
              <a:ext uri="{FF2B5EF4-FFF2-40B4-BE49-F238E27FC236}">
                <a16:creationId xmlns:a16="http://schemas.microsoft.com/office/drawing/2014/main" id="{FCBAF9CD-35F5-477A-96EB-E449A451A634}"/>
              </a:ext>
            </a:extLst>
          </p:cNvPr>
          <p:cNvSpPr txBox="1"/>
          <p:nvPr/>
        </p:nvSpPr>
        <p:spPr>
          <a:xfrm>
            <a:off x="387928" y="336448"/>
            <a:ext cx="1617751" cy="584775"/>
          </a:xfrm>
          <a:prstGeom prst="rect">
            <a:avLst/>
          </a:prstGeom>
          <a:noFill/>
        </p:spPr>
        <p:txBody>
          <a:bodyPr wrap="none" rtlCol="0">
            <a:spAutoFit/>
          </a:bodyPr>
          <a:lstStyle/>
          <a:p>
            <a:r>
              <a:rPr lang="en-US" sz="3200" b="1" dirty="0"/>
              <a:t>BMP180</a:t>
            </a:r>
          </a:p>
        </p:txBody>
      </p:sp>
    </p:spTree>
    <p:extLst>
      <p:ext uri="{BB962C8B-B14F-4D97-AF65-F5344CB8AC3E}">
        <p14:creationId xmlns:p14="http://schemas.microsoft.com/office/powerpoint/2010/main" val="2429414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FD39A1-B826-4E60-AF5E-D25D1543245B}"/>
              </a:ext>
            </a:extLst>
          </p:cNvPr>
          <p:cNvSpPr txBox="1"/>
          <p:nvPr/>
        </p:nvSpPr>
        <p:spPr>
          <a:xfrm>
            <a:off x="391886" y="213517"/>
            <a:ext cx="5215274" cy="584775"/>
          </a:xfrm>
          <a:prstGeom prst="rect">
            <a:avLst/>
          </a:prstGeom>
          <a:noFill/>
        </p:spPr>
        <p:txBody>
          <a:bodyPr wrap="none" rtlCol="0">
            <a:spAutoFit/>
          </a:bodyPr>
          <a:lstStyle/>
          <a:p>
            <a:r>
              <a:rPr lang="en-US" sz="3200" b="1" dirty="0"/>
              <a:t>Non-Contact IR Thermometer</a:t>
            </a:r>
          </a:p>
        </p:txBody>
      </p:sp>
      <p:sp>
        <p:nvSpPr>
          <p:cNvPr id="5" name="Rectangle 4">
            <a:extLst>
              <a:ext uri="{FF2B5EF4-FFF2-40B4-BE49-F238E27FC236}">
                <a16:creationId xmlns:a16="http://schemas.microsoft.com/office/drawing/2014/main" id="{4392CDB9-3A17-4EF2-AB61-84373EAF87A8}"/>
              </a:ext>
            </a:extLst>
          </p:cNvPr>
          <p:cNvSpPr/>
          <p:nvPr/>
        </p:nvSpPr>
        <p:spPr>
          <a:xfrm>
            <a:off x="391886" y="798292"/>
            <a:ext cx="11636828" cy="1477328"/>
          </a:xfrm>
          <a:prstGeom prst="rect">
            <a:avLst/>
          </a:prstGeom>
        </p:spPr>
        <p:txBody>
          <a:bodyPr wrap="square">
            <a:spAutoFit/>
          </a:bodyPr>
          <a:lstStyle/>
          <a:p>
            <a:r>
              <a:rPr lang="en-US" dirty="0"/>
              <a:t>IR light works like visible light—it can be focused, reflected or absorbed. Handheld IR thermometers typically use a lens to focus light from one object onto a detector, called a thermopile. The thermopile absorbs the IR radiation and turns it into heat. The more IR energy, the hotter the thermopile gets. This heat is turned into electricity. The electricity is sent to a detector, which uses it to determine the temperature of whatever the thermometer is pointed at. The more electricity, the hotter the object. The higher the temperature, the more electricity sent to the detector, the higher the reading.</a:t>
            </a:r>
          </a:p>
        </p:txBody>
      </p:sp>
      <p:sp>
        <p:nvSpPr>
          <p:cNvPr id="6" name="Rectangle 5">
            <a:extLst>
              <a:ext uri="{FF2B5EF4-FFF2-40B4-BE49-F238E27FC236}">
                <a16:creationId xmlns:a16="http://schemas.microsoft.com/office/drawing/2014/main" id="{E376C796-C63F-41B5-BC73-3BE8CD533B17}"/>
              </a:ext>
            </a:extLst>
          </p:cNvPr>
          <p:cNvSpPr/>
          <p:nvPr/>
        </p:nvSpPr>
        <p:spPr>
          <a:xfrm>
            <a:off x="391886" y="2275620"/>
            <a:ext cx="11800114" cy="3139321"/>
          </a:xfrm>
          <a:prstGeom prst="rect">
            <a:avLst/>
          </a:prstGeom>
        </p:spPr>
        <p:txBody>
          <a:bodyPr wrap="square">
            <a:spAutoFit/>
          </a:bodyPr>
          <a:lstStyle/>
          <a:p>
            <a:r>
              <a:rPr lang="en-US" b="1" i="0" dirty="0">
                <a:solidFill>
                  <a:srgbClr val="000000"/>
                </a:solidFill>
                <a:effectLst/>
                <a:latin typeface="inherit"/>
              </a:rPr>
              <a:t>Accuracy</a:t>
            </a:r>
            <a:endParaRPr lang="en-US" b="1" i="0" dirty="0">
              <a:solidFill>
                <a:srgbClr val="000000"/>
              </a:solidFill>
              <a:effectLst/>
              <a:latin typeface="Roboto"/>
            </a:endParaRPr>
          </a:p>
          <a:p>
            <a:r>
              <a:rPr lang="en-US" b="0" i="0" dirty="0">
                <a:solidFill>
                  <a:srgbClr val="000000"/>
                </a:solidFill>
                <a:effectLst/>
                <a:latin typeface="Roboto"/>
              </a:rPr>
              <a:t>The accuracy of the handheld IR thermometer is primarily determined by the distance-to-spot ratio (D/S Ratio). This ratio is the size of the area being evaluated by the IR thermometer as it relates to distance. In other words, the area being measured becomes larger as the distance increases. The smaller the target, the closer you should be to it. This ratio will have a significant impact on the accuracy or precision of the reading. </a:t>
            </a:r>
            <a:r>
              <a:rPr lang="en-US" b="1" i="0" dirty="0">
                <a:solidFill>
                  <a:srgbClr val="FF0000"/>
                </a:solidFill>
                <a:effectLst/>
                <a:latin typeface="Roboto"/>
              </a:rPr>
              <a:t>If the target you are measuring is six inches in size, and your handheld infrared thermometer has a D/S ratio of eight to one, then the maximum distance at which you can reliably measure the temperature of the target is 48 inches (8:1 x 6 = 48). </a:t>
            </a:r>
            <a:r>
              <a:rPr lang="en-US" b="0" i="0" dirty="0">
                <a:solidFill>
                  <a:srgbClr val="000000"/>
                </a:solidFill>
                <a:effectLst/>
                <a:latin typeface="Roboto"/>
              </a:rPr>
              <a:t>Beyond this distance, not only is the target being measured, but whatever else falls within the "spot" is being measured as well. This means that if a very hot object is the target, and it is in cooler surroundings, then measurements taken beyond the maximum distance will include cooler elements, lowering the "average" of what is in the "spot."</a:t>
            </a:r>
          </a:p>
        </p:txBody>
      </p:sp>
      <p:sp>
        <p:nvSpPr>
          <p:cNvPr id="7" name="Rectangle 6">
            <a:extLst>
              <a:ext uri="{FF2B5EF4-FFF2-40B4-BE49-F238E27FC236}">
                <a16:creationId xmlns:a16="http://schemas.microsoft.com/office/drawing/2014/main" id="{EDB062F9-8AFC-42EC-8F67-B215E2148E45}"/>
              </a:ext>
            </a:extLst>
          </p:cNvPr>
          <p:cNvSpPr/>
          <p:nvPr/>
        </p:nvSpPr>
        <p:spPr>
          <a:xfrm>
            <a:off x="391885" y="5414941"/>
            <a:ext cx="11636827" cy="923330"/>
          </a:xfrm>
          <a:prstGeom prst="rect">
            <a:avLst/>
          </a:prstGeom>
        </p:spPr>
        <p:txBody>
          <a:bodyPr wrap="square">
            <a:spAutoFit/>
          </a:bodyPr>
          <a:lstStyle/>
          <a:p>
            <a:r>
              <a:rPr lang="en-US" b="0" i="0" dirty="0">
                <a:solidFill>
                  <a:srgbClr val="000000"/>
                </a:solidFill>
                <a:effectLst/>
                <a:latin typeface="Roboto"/>
              </a:rPr>
              <a:t>There are many different handheld IR thermometers for all applications and all levels of speed and accuracy. The basic and most economical IR thermometer has a measurement range from </a:t>
            </a:r>
            <a:r>
              <a:rPr lang="en-US" b="1" i="0" dirty="0">
                <a:solidFill>
                  <a:srgbClr val="FF0000"/>
                </a:solidFill>
                <a:effectLst/>
                <a:latin typeface="Roboto"/>
              </a:rPr>
              <a:t>0 to approximately 600° F, with an accuracy of ± 3.5° F</a:t>
            </a:r>
            <a:endParaRPr lang="en-US" b="1" dirty="0">
              <a:solidFill>
                <a:srgbClr val="FF0000"/>
              </a:solidFill>
            </a:endParaRPr>
          </a:p>
        </p:txBody>
      </p:sp>
    </p:spTree>
    <p:extLst>
      <p:ext uri="{BB962C8B-B14F-4D97-AF65-F5344CB8AC3E}">
        <p14:creationId xmlns:p14="http://schemas.microsoft.com/office/powerpoint/2010/main" val="2348747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9E777C-6460-41B3-9458-8F97C52AB437}"/>
              </a:ext>
            </a:extLst>
          </p:cNvPr>
          <p:cNvPicPr>
            <a:picLocks noChangeAspect="1"/>
          </p:cNvPicPr>
          <p:nvPr/>
        </p:nvPicPr>
        <p:blipFill>
          <a:blip r:embed="rId2"/>
          <a:stretch>
            <a:fillRect/>
          </a:stretch>
        </p:blipFill>
        <p:spPr>
          <a:xfrm>
            <a:off x="3183704" y="1218403"/>
            <a:ext cx="4448175" cy="1552575"/>
          </a:xfrm>
          <a:prstGeom prst="rect">
            <a:avLst/>
          </a:prstGeom>
        </p:spPr>
      </p:pic>
      <p:sp>
        <p:nvSpPr>
          <p:cNvPr id="5" name="Rectangle 4">
            <a:extLst>
              <a:ext uri="{FF2B5EF4-FFF2-40B4-BE49-F238E27FC236}">
                <a16:creationId xmlns:a16="http://schemas.microsoft.com/office/drawing/2014/main" id="{B39F6D53-5B08-4594-9409-2D2D93C121E1}"/>
              </a:ext>
            </a:extLst>
          </p:cNvPr>
          <p:cNvSpPr/>
          <p:nvPr/>
        </p:nvSpPr>
        <p:spPr>
          <a:xfrm>
            <a:off x="535805" y="191514"/>
            <a:ext cx="9743975" cy="923330"/>
          </a:xfrm>
          <a:prstGeom prst="rect">
            <a:avLst/>
          </a:prstGeom>
        </p:spPr>
        <p:txBody>
          <a:bodyPr wrap="square">
            <a:spAutoFit/>
          </a:bodyPr>
          <a:lstStyle/>
          <a:p>
            <a:r>
              <a:rPr lang="en-US" b="0" i="0" dirty="0">
                <a:solidFill>
                  <a:srgbClr val="000000"/>
                </a:solidFill>
                <a:effectLst/>
                <a:latin typeface="Roboto"/>
              </a:rPr>
              <a:t>D/S ratios vary greatly, so carefully compare this feature of handheld IR thermometers when shopping. The two biggest factors to consider when selecting an IR thermometer are the D/S ratio and temperature range.</a:t>
            </a:r>
            <a:endParaRPr lang="en-US" dirty="0"/>
          </a:p>
        </p:txBody>
      </p:sp>
      <p:sp>
        <p:nvSpPr>
          <p:cNvPr id="6" name="Rectangle 5">
            <a:extLst>
              <a:ext uri="{FF2B5EF4-FFF2-40B4-BE49-F238E27FC236}">
                <a16:creationId xmlns:a16="http://schemas.microsoft.com/office/drawing/2014/main" id="{16FBE70E-6E29-4417-B6FD-A5B3F76892AF}"/>
              </a:ext>
            </a:extLst>
          </p:cNvPr>
          <p:cNvSpPr/>
          <p:nvPr/>
        </p:nvSpPr>
        <p:spPr>
          <a:xfrm>
            <a:off x="314425" y="3091374"/>
            <a:ext cx="5306729" cy="3693319"/>
          </a:xfrm>
          <a:prstGeom prst="rect">
            <a:avLst/>
          </a:prstGeom>
        </p:spPr>
        <p:txBody>
          <a:bodyPr wrap="square">
            <a:spAutoFit/>
          </a:bodyPr>
          <a:lstStyle/>
          <a:p>
            <a:r>
              <a:rPr lang="en-US" b="1" i="0" dirty="0">
                <a:solidFill>
                  <a:srgbClr val="FF0000"/>
                </a:solidFill>
                <a:effectLst/>
                <a:latin typeface="Lato" panose="020F0502020204030203" pitchFamily="34" charset="0"/>
              </a:rPr>
              <a:t>The MLX90614 is an infrared thermometer </a:t>
            </a:r>
            <a:r>
              <a:rPr lang="en-US" b="0" i="0" dirty="0">
                <a:solidFill>
                  <a:srgbClr val="3E4242"/>
                </a:solidFill>
                <a:effectLst/>
                <a:latin typeface="Lato" panose="020F0502020204030203" pitchFamily="34" charset="0"/>
              </a:rPr>
              <a:t>for non-contact temperature measurements. Both the IR sensitive thermopile detector chip and the signal conditioning ASIC are integrated in the same TO-39 can. Integrated into the MLX90614 are a low noise amplifier, 17-bit ADC and powerful DSP unit thus achieving high accuracy and resolution of the thermometer.</a:t>
            </a:r>
          </a:p>
          <a:p>
            <a:endParaRPr lang="en-US" b="0" i="0" dirty="0">
              <a:solidFill>
                <a:srgbClr val="3E4242"/>
              </a:solidFill>
              <a:effectLst/>
              <a:latin typeface="Lato" panose="020F0502020204030203" pitchFamily="34" charset="0"/>
            </a:endParaRPr>
          </a:p>
          <a:p>
            <a:r>
              <a:rPr lang="en-US" b="0" i="0" dirty="0">
                <a:solidFill>
                  <a:srgbClr val="3E4242"/>
                </a:solidFill>
                <a:effectLst/>
                <a:latin typeface="Lato" panose="020F0502020204030203" pitchFamily="34" charset="0"/>
              </a:rPr>
              <a:t>The thermometer comes factory calibrated with a digital </a:t>
            </a:r>
            <a:r>
              <a:rPr lang="en-US" b="0" i="0" dirty="0" err="1">
                <a:solidFill>
                  <a:srgbClr val="3E4242"/>
                </a:solidFill>
                <a:effectLst/>
                <a:latin typeface="Lato" panose="020F0502020204030203" pitchFamily="34" charset="0"/>
              </a:rPr>
              <a:t>SMBus</a:t>
            </a:r>
            <a:r>
              <a:rPr lang="en-US" b="0" i="0" dirty="0">
                <a:solidFill>
                  <a:srgbClr val="3E4242"/>
                </a:solidFill>
                <a:effectLst/>
                <a:latin typeface="Lato" panose="020F0502020204030203" pitchFamily="34" charset="0"/>
              </a:rPr>
              <a:t> output giving full access to the measured temperature in the complete temperature range(s) with a resolution of 0.02°C.</a:t>
            </a:r>
          </a:p>
        </p:txBody>
      </p:sp>
      <p:pic>
        <p:nvPicPr>
          <p:cNvPr id="7" name="Picture 6">
            <a:extLst>
              <a:ext uri="{FF2B5EF4-FFF2-40B4-BE49-F238E27FC236}">
                <a16:creationId xmlns:a16="http://schemas.microsoft.com/office/drawing/2014/main" id="{CCC8C923-57F5-4DC7-B6B2-84CF354091C5}"/>
              </a:ext>
            </a:extLst>
          </p:cNvPr>
          <p:cNvPicPr>
            <a:picLocks noChangeAspect="1"/>
          </p:cNvPicPr>
          <p:nvPr/>
        </p:nvPicPr>
        <p:blipFill>
          <a:blip r:embed="rId3"/>
          <a:stretch>
            <a:fillRect/>
          </a:stretch>
        </p:blipFill>
        <p:spPr>
          <a:xfrm>
            <a:off x="6096000" y="4623469"/>
            <a:ext cx="1967836" cy="1917594"/>
          </a:xfrm>
          <a:prstGeom prst="rect">
            <a:avLst/>
          </a:prstGeom>
        </p:spPr>
      </p:pic>
      <p:sp>
        <p:nvSpPr>
          <p:cNvPr id="8" name="Rectangle 7">
            <a:extLst>
              <a:ext uri="{FF2B5EF4-FFF2-40B4-BE49-F238E27FC236}">
                <a16:creationId xmlns:a16="http://schemas.microsoft.com/office/drawing/2014/main" id="{8145BDA5-91F4-4991-B7EE-C60AE5964F9B}"/>
              </a:ext>
            </a:extLst>
          </p:cNvPr>
          <p:cNvSpPr/>
          <p:nvPr/>
        </p:nvSpPr>
        <p:spPr>
          <a:xfrm>
            <a:off x="8224254" y="5142991"/>
            <a:ext cx="3728185" cy="1200329"/>
          </a:xfrm>
          <a:prstGeom prst="rect">
            <a:avLst/>
          </a:prstGeom>
        </p:spPr>
        <p:txBody>
          <a:bodyPr wrap="square">
            <a:spAutoFit/>
          </a:bodyPr>
          <a:lstStyle/>
          <a:p>
            <a:r>
              <a:rPr lang="en-US" b="0" i="0" dirty="0">
                <a:solidFill>
                  <a:srgbClr val="000000"/>
                </a:solidFill>
                <a:effectLst/>
                <a:latin typeface="Lato" panose="020F0502020204030203" pitchFamily="34" charset="0"/>
              </a:rPr>
              <a:t>Factory calibrated in wide temperature range: -40 to 125°C for sensor temperature and -70 to 380°C for object temperature</a:t>
            </a:r>
            <a:endParaRPr lang="en-US" dirty="0"/>
          </a:p>
        </p:txBody>
      </p:sp>
      <p:sp>
        <p:nvSpPr>
          <p:cNvPr id="9" name="TextBox 8">
            <a:extLst>
              <a:ext uri="{FF2B5EF4-FFF2-40B4-BE49-F238E27FC236}">
                <a16:creationId xmlns:a16="http://schemas.microsoft.com/office/drawing/2014/main" id="{8BFBC4EF-B9CC-4563-A787-92CA61DAB79D}"/>
              </a:ext>
            </a:extLst>
          </p:cNvPr>
          <p:cNvSpPr txBox="1"/>
          <p:nvPr/>
        </p:nvSpPr>
        <p:spPr>
          <a:xfrm>
            <a:off x="5820576" y="3429000"/>
            <a:ext cx="6371424" cy="923330"/>
          </a:xfrm>
          <a:prstGeom prst="rect">
            <a:avLst/>
          </a:prstGeom>
          <a:noFill/>
        </p:spPr>
        <p:txBody>
          <a:bodyPr wrap="none" rtlCol="0">
            <a:spAutoFit/>
          </a:bodyPr>
          <a:lstStyle/>
          <a:p>
            <a:r>
              <a:rPr lang="en-US" b="1" dirty="0">
                <a:solidFill>
                  <a:srgbClr val="FF0000"/>
                </a:solidFill>
              </a:rPr>
              <a:t>Analog or Digital?</a:t>
            </a:r>
          </a:p>
          <a:p>
            <a:r>
              <a:rPr lang="en-US" b="1" dirty="0">
                <a:solidFill>
                  <a:srgbClr val="FF0000"/>
                </a:solidFill>
              </a:rPr>
              <a:t>Manufacturer?</a:t>
            </a:r>
          </a:p>
          <a:p>
            <a:r>
              <a:rPr lang="en-US" b="1" dirty="0">
                <a:solidFill>
                  <a:srgbClr val="FF0000"/>
                </a:solidFill>
              </a:rPr>
              <a:t>Temperature Equation? If it is digital, the equation doesn’t exist) </a:t>
            </a:r>
          </a:p>
        </p:txBody>
      </p:sp>
    </p:spTree>
    <p:extLst>
      <p:ext uri="{BB962C8B-B14F-4D97-AF65-F5344CB8AC3E}">
        <p14:creationId xmlns:p14="http://schemas.microsoft.com/office/powerpoint/2010/main" val="1622283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6EC604F-CF77-4856-B0BE-5C41E7CD6764}"/>
              </a:ext>
            </a:extLst>
          </p:cNvPr>
          <p:cNvSpPr/>
          <p:nvPr/>
        </p:nvSpPr>
        <p:spPr>
          <a:xfrm>
            <a:off x="480290" y="353950"/>
            <a:ext cx="11314545" cy="2308324"/>
          </a:xfrm>
          <a:prstGeom prst="rect">
            <a:avLst/>
          </a:prstGeom>
        </p:spPr>
        <p:txBody>
          <a:bodyPr wrap="square">
            <a:spAutoFit/>
          </a:bodyPr>
          <a:lstStyle/>
          <a:p>
            <a:r>
              <a:rPr lang="en-US" b="1" i="0" dirty="0">
                <a:solidFill>
                  <a:srgbClr val="404041"/>
                </a:solidFill>
                <a:effectLst/>
                <a:latin typeface="Lato" panose="020F0502020204030203" pitchFamily="34" charset="0"/>
              </a:rPr>
              <a:t>The Thermostat</a:t>
            </a:r>
          </a:p>
          <a:p>
            <a:r>
              <a:rPr lang="en-US" b="0" i="0" dirty="0">
                <a:solidFill>
                  <a:srgbClr val="414042"/>
                </a:solidFill>
                <a:effectLst/>
                <a:latin typeface="Lato" panose="020F0502020204030203" pitchFamily="34" charset="0"/>
              </a:rPr>
              <a:t>The </a:t>
            </a:r>
            <a:r>
              <a:rPr lang="en-US" b="1" i="0" dirty="0">
                <a:solidFill>
                  <a:srgbClr val="414042"/>
                </a:solidFill>
                <a:effectLst/>
                <a:latin typeface="Lato" panose="020F0502020204030203" pitchFamily="34" charset="0"/>
              </a:rPr>
              <a:t>Thermostat</a:t>
            </a:r>
            <a:r>
              <a:rPr lang="en-US" b="0" i="0" dirty="0">
                <a:solidFill>
                  <a:srgbClr val="414042"/>
                </a:solidFill>
                <a:effectLst/>
                <a:latin typeface="Lato" panose="020F0502020204030203" pitchFamily="34" charset="0"/>
              </a:rPr>
              <a:t> is a contact type electro-mechanical temperature sensor or switch, that basically consists of two different metals such as nickel, copper, tungsten or </a:t>
            </a:r>
            <a:r>
              <a:rPr lang="en-US" b="0" i="0" dirty="0" err="1">
                <a:solidFill>
                  <a:srgbClr val="414042"/>
                </a:solidFill>
                <a:effectLst/>
                <a:latin typeface="Lato" panose="020F0502020204030203" pitchFamily="34" charset="0"/>
              </a:rPr>
              <a:t>aluminium</a:t>
            </a:r>
            <a:r>
              <a:rPr lang="en-US" b="0" i="0" dirty="0">
                <a:solidFill>
                  <a:srgbClr val="414042"/>
                </a:solidFill>
                <a:effectLst/>
                <a:latin typeface="Lato" panose="020F0502020204030203" pitchFamily="34" charset="0"/>
              </a:rPr>
              <a:t> </a:t>
            </a:r>
            <a:r>
              <a:rPr lang="en-US" b="0" i="0" dirty="0" err="1">
                <a:solidFill>
                  <a:srgbClr val="414042"/>
                </a:solidFill>
                <a:effectLst/>
                <a:latin typeface="Lato" panose="020F0502020204030203" pitchFamily="34" charset="0"/>
              </a:rPr>
              <a:t>etc</a:t>
            </a:r>
            <a:r>
              <a:rPr lang="en-US" b="0" i="0" dirty="0">
                <a:solidFill>
                  <a:srgbClr val="414042"/>
                </a:solidFill>
                <a:effectLst/>
                <a:latin typeface="Lato" panose="020F0502020204030203" pitchFamily="34" charset="0"/>
              </a:rPr>
              <a:t>, that are bonded together to form a </a:t>
            </a:r>
            <a:r>
              <a:rPr lang="en-US" b="1" i="0" dirty="0">
                <a:solidFill>
                  <a:srgbClr val="414042"/>
                </a:solidFill>
                <a:effectLst/>
                <a:latin typeface="Lato" panose="020F0502020204030203" pitchFamily="34" charset="0"/>
              </a:rPr>
              <a:t>Bi-metallic strip</a:t>
            </a:r>
            <a:r>
              <a:rPr lang="en-US" b="0" i="0" dirty="0">
                <a:solidFill>
                  <a:srgbClr val="414042"/>
                </a:solidFill>
                <a:effectLst/>
                <a:latin typeface="Lato" panose="020F0502020204030203" pitchFamily="34" charset="0"/>
              </a:rPr>
              <a:t>. The different linear expansion rates of the two dissimilar metals produces a mechanical bending movement when the strip is subjected to heat.</a:t>
            </a:r>
          </a:p>
          <a:p>
            <a:r>
              <a:rPr lang="en-US" b="0" i="0" dirty="0">
                <a:solidFill>
                  <a:srgbClr val="414042"/>
                </a:solidFill>
                <a:effectLst/>
                <a:latin typeface="Lato" panose="020F0502020204030203" pitchFamily="34" charset="0"/>
              </a:rPr>
              <a:t>The bi-metallic strip can be used itself as an electrical switch or as a mechanical way of operating an electrical switch in thermostatic controls and are used extensively to control hot water heating elements in boilers, furnaces, hot water storage tanks as well as in vehicle radiator cooling systems.</a:t>
            </a:r>
          </a:p>
        </p:txBody>
      </p:sp>
      <p:sp>
        <p:nvSpPr>
          <p:cNvPr id="5" name="Rectangle 4">
            <a:extLst>
              <a:ext uri="{FF2B5EF4-FFF2-40B4-BE49-F238E27FC236}">
                <a16:creationId xmlns:a16="http://schemas.microsoft.com/office/drawing/2014/main" id="{EA8873A1-9261-4353-8A43-4BF128364269}"/>
              </a:ext>
            </a:extLst>
          </p:cNvPr>
          <p:cNvSpPr/>
          <p:nvPr/>
        </p:nvSpPr>
        <p:spPr>
          <a:xfrm>
            <a:off x="480290" y="2782515"/>
            <a:ext cx="3002745" cy="369332"/>
          </a:xfrm>
          <a:prstGeom prst="rect">
            <a:avLst/>
          </a:prstGeom>
        </p:spPr>
        <p:txBody>
          <a:bodyPr wrap="none">
            <a:spAutoFit/>
          </a:bodyPr>
          <a:lstStyle/>
          <a:p>
            <a:r>
              <a:rPr lang="en-US" b="1" i="0" dirty="0">
                <a:solidFill>
                  <a:srgbClr val="404041"/>
                </a:solidFill>
                <a:effectLst/>
                <a:latin typeface="Lato" panose="020F0502020204030203" pitchFamily="34" charset="0"/>
              </a:rPr>
              <a:t>The Bi-metallic Thermostat</a:t>
            </a:r>
          </a:p>
        </p:txBody>
      </p:sp>
      <p:pic>
        <p:nvPicPr>
          <p:cNvPr id="6" name="Picture 5">
            <a:extLst>
              <a:ext uri="{FF2B5EF4-FFF2-40B4-BE49-F238E27FC236}">
                <a16:creationId xmlns:a16="http://schemas.microsoft.com/office/drawing/2014/main" id="{20F5C43E-43A6-43AC-89A5-1EF147B687BA}"/>
              </a:ext>
            </a:extLst>
          </p:cNvPr>
          <p:cNvPicPr>
            <a:picLocks noChangeAspect="1"/>
          </p:cNvPicPr>
          <p:nvPr/>
        </p:nvPicPr>
        <p:blipFill>
          <a:blip r:embed="rId2"/>
          <a:stretch>
            <a:fillRect/>
          </a:stretch>
        </p:blipFill>
        <p:spPr>
          <a:xfrm>
            <a:off x="480290" y="3429000"/>
            <a:ext cx="4429125" cy="2571750"/>
          </a:xfrm>
          <a:prstGeom prst="rect">
            <a:avLst/>
          </a:prstGeom>
        </p:spPr>
      </p:pic>
      <p:pic>
        <p:nvPicPr>
          <p:cNvPr id="6146" name="Picture 2" descr="thermostat temperature sensor">
            <a:extLst>
              <a:ext uri="{FF2B5EF4-FFF2-40B4-BE49-F238E27FC236}">
                <a16:creationId xmlns:a16="http://schemas.microsoft.com/office/drawing/2014/main" id="{4D14ED64-F606-4A94-AA5E-5B88B08DAF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562" y="2658257"/>
            <a:ext cx="1143000" cy="12573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AE5D76D-26BD-438B-8609-CDD10B021D5C}"/>
              </a:ext>
            </a:extLst>
          </p:cNvPr>
          <p:cNvSpPr txBox="1"/>
          <p:nvPr/>
        </p:nvSpPr>
        <p:spPr>
          <a:xfrm>
            <a:off x="8211240" y="3102241"/>
            <a:ext cx="2039854" cy="369332"/>
          </a:xfrm>
          <a:prstGeom prst="rect">
            <a:avLst/>
          </a:prstGeom>
          <a:noFill/>
        </p:spPr>
        <p:txBody>
          <a:bodyPr wrap="none" rtlCol="0">
            <a:spAutoFit/>
          </a:bodyPr>
          <a:lstStyle/>
          <a:p>
            <a:r>
              <a:rPr lang="en-US" dirty="0"/>
              <a:t>ON/OFF thermostat</a:t>
            </a:r>
          </a:p>
        </p:txBody>
      </p:sp>
      <p:pic>
        <p:nvPicPr>
          <p:cNvPr id="8" name="Picture 7">
            <a:extLst>
              <a:ext uri="{FF2B5EF4-FFF2-40B4-BE49-F238E27FC236}">
                <a16:creationId xmlns:a16="http://schemas.microsoft.com/office/drawing/2014/main" id="{1C19EE46-4321-4DA3-A9E2-5026CEDB145B}"/>
              </a:ext>
            </a:extLst>
          </p:cNvPr>
          <p:cNvPicPr>
            <a:picLocks noChangeAspect="1"/>
          </p:cNvPicPr>
          <p:nvPr/>
        </p:nvPicPr>
        <p:blipFill>
          <a:blip r:embed="rId4"/>
          <a:stretch>
            <a:fillRect/>
          </a:stretch>
        </p:blipFill>
        <p:spPr>
          <a:xfrm>
            <a:off x="6102924" y="3911540"/>
            <a:ext cx="2459137" cy="2184066"/>
          </a:xfrm>
          <a:prstGeom prst="rect">
            <a:avLst/>
          </a:prstGeom>
        </p:spPr>
      </p:pic>
      <p:sp>
        <p:nvSpPr>
          <p:cNvPr id="10" name="TextBox 9">
            <a:extLst>
              <a:ext uri="{FF2B5EF4-FFF2-40B4-BE49-F238E27FC236}">
                <a16:creationId xmlns:a16="http://schemas.microsoft.com/office/drawing/2014/main" id="{62DF3FBD-109C-4ADD-AD45-8E7E36765E63}"/>
              </a:ext>
            </a:extLst>
          </p:cNvPr>
          <p:cNvSpPr txBox="1"/>
          <p:nvPr/>
        </p:nvSpPr>
        <p:spPr>
          <a:xfrm>
            <a:off x="8902655" y="4345542"/>
            <a:ext cx="2647661" cy="646331"/>
          </a:xfrm>
          <a:prstGeom prst="rect">
            <a:avLst/>
          </a:prstGeom>
          <a:noFill/>
        </p:spPr>
        <p:txBody>
          <a:bodyPr wrap="square" rtlCol="0">
            <a:spAutoFit/>
          </a:bodyPr>
          <a:lstStyle/>
          <a:p>
            <a:r>
              <a:rPr lang="en-US" dirty="0"/>
              <a:t>The thermostat I replaced in my fridge in 2019</a:t>
            </a:r>
          </a:p>
        </p:txBody>
      </p:sp>
    </p:spTree>
    <p:extLst>
      <p:ext uri="{BB962C8B-B14F-4D97-AF65-F5344CB8AC3E}">
        <p14:creationId xmlns:p14="http://schemas.microsoft.com/office/powerpoint/2010/main" val="1378408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2DF530B-3D3F-4195-A8D6-38CA69599672}"/>
              </a:ext>
            </a:extLst>
          </p:cNvPr>
          <p:cNvSpPr txBox="1"/>
          <p:nvPr/>
        </p:nvSpPr>
        <p:spPr>
          <a:xfrm>
            <a:off x="808521" y="421304"/>
            <a:ext cx="6033062" cy="1815882"/>
          </a:xfrm>
          <a:prstGeom prst="rect">
            <a:avLst/>
          </a:prstGeom>
          <a:noFill/>
        </p:spPr>
        <p:txBody>
          <a:bodyPr wrap="none" rtlCol="0">
            <a:spAutoFit/>
          </a:bodyPr>
          <a:lstStyle/>
          <a:p>
            <a:r>
              <a:rPr lang="en-US" sz="3200" dirty="0"/>
              <a:t>If your freezer is building frost:</a:t>
            </a:r>
          </a:p>
          <a:p>
            <a:r>
              <a:rPr lang="en-US" sz="2400" dirty="0"/>
              <a:t>1, Check if the door sealing gasket is worn out. </a:t>
            </a:r>
          </a:p>
          <a:p>
            <a:r>
              <a:rPr lang="en-US" sz="2400" dirty="0"/>
              <a:t>2, Check if the defrost heater is broken: </a:t>
            </a:r>
          </a:p>
          <a:p>
            <a:r>
              <a:rPr lang="en-US" sz="3200" dirty="0"/>
              <a:t> </a:t>
            </a:r>
          </a:p>
        </p:txBody>
      </p:sp>
      <p:pic>
        <p:nvPicPr>
          <p:cNvPr id="5" name="Picture 4">
            <a:extLst>
              <a:ext uri="{FF2B5EF4-FFF2-40B4-BE49-F238E27FC236}">
                <a16:creationId xmlns:a16="http://schemas.microsoft.com/office/drawing/2014/main" id="{35A8932E-F66F-4E49-B973-7B0FAB9CED49}"/>
              </a:ext>
            </a:extLst>
          </p:cNvPr>
          <p:cNvPicPr>
            <a:picLocks noChangeAspect="1"/>
          </p:cNvPicPr>
          <p:nvPr/>
        </p:nvPicPr>
        <p:blipFill>
          <a:blip r:embed="rId2"/>
          <a:stretch>
            <a:fillRect/>
          </a:stretch>
        </p:blipFill>
        <p:spPr>
          <a:xfrm>
            <a:off x="936288" y="1819768"/>
            <a:ext cx="3831657" cy="1854028"/>
          </a:xfrm>
          <a:prstGeom prst="rect">
            <a:avLst/>
          </a:prstGeom>
        </p:spPr>
      </p:pic>
      <p:pic>
        <p:nvPicPr>
          <p:cNvPr id="6" name="Picture 5">
            <a:extLst>
              <a:ext uri="{FF2B5EF4-FFF2-40B4-BE49-F238E27FC236}">
                <a16:creationId xmlns:a16="http://schemas.microsoft.com/office/drawing/2014/main" id="{4ACEA0B5-E43D-4656-9AF6-5AAE429A81D7}"/>
              </a:ext>
            </a:extLst>
          </p:cNvPr>
          <p:cNvPicPr>
            <a:picLocks noChangeAspect="1"/>
          </p:cNvPicPr>
          <p:nvPr/>
        </p:nvPicPr>
        <p:blipFill>
          <a:blip r:embed="rId3"/>
          <a:stretch>
            <a:fillRect/>
          </a:stretch>
        </p:blipFill>
        <p:spPr>
          <a:xfrm>
            <a:off x="5181600" y="1819768"/>
            <a:ext cx="952500" cy="1695450"/>
          </a:xfrm>
          <a:prstGeom prst="rect">
            <a:avLst/>
          </a:prstGeom>
        </p:spPr>
      </p:pic>
      <p:sp>
        <p:nvSpPr>
          <p:cNvPr id="7" name="TextBox 6">
            <a:extLst>
              <a:ext uri="{FF2B5EF4-FFF2-40B4-BE49-F238E27FC236}">
                <a16:creationId xmlns:a16="http://schemas.microsoft.com/office/drawing/2014/main" id="{3847AF2A-A66B-40F4-A4F5-4F8B9884E770}"/>
              </a:ext>
            </a:extLst>
          </p:cNvPr>
          <p:cNvSpPr txBox="1"/>
          <p:nvPr/>
        </p:nvSpPr>
        <p:spPr>
          <a:xfrm>
            <a:off x="1021656" y="3616854"/>
            <a:ext cx="4090737" cy="1200329"/>
          </a:xfrm>
          <a:prstGeom prst="rect">
            <a:avLst/>
          </a:prstGeom>
          <a:noFill/>
        </p:spPr>
        <p:txBody>
          <a:bodyPr wrap="square" rtlCol="0">
            <a:spAutoFit/>
          </a:bodyPr>
          <a:lstStyle/>
          <a:p>
            <a:r>
              <a:rPr lang="en-US" dirty="0"/>
              <a:t>Resistance of the two terminals should be in the range of 10-100 ohms</a:t>
            </a:r>
          </a:p>
          <a:p>
            <a:r>
              <a:rPr lang="en-US" dirty="0"/>
              <a:t>If it is way larger that that, the heating element is broken</a:t>
            </a:r>
          </a:p>
        </p:txBody>
      </p:sp>
      <p:sp>
        <p:nvSpPr>
          <p:cNvPr id="8" name="Rectangle 7">
            <a:extLst>
              <a:ext uri="{FF2B5EF4-FFF2-40B4-BE49-F238E27FC236}">
                <a16:creationId xmlns:a16="http://schemas.microsoft.com/office/drawing/2014/main" id="{F7CFFC5C-FCC7-4136-9247-27D4EE41CCB1}"/>
              </a:ext>
            </a:extLst>
          </p:cNvPr>
          <p:cNvSpPr/>
          <p:nvPr/>
        </p:nvSpPr>
        <p:spPr>
          <a:xfrm>
            <a:off x="905926" y="5072260"/>
            <a:ext cx="3618491" cy="369332"/>
          </a:xfrm>
          <a:prstGeom prst="rect">
            <a:avLst/>
          </a:prstGeom>
        </p:spPr>
        <p:txBody>
          <a:bodyPr wrap="none">
            <a:spAutoFit/>
          </a:bodyPr>
          <a:lstStyle/>
          <a:p>
            <a:r>
              <a:rPr lang="en-US" dirty="0"/>
              <a:t>3, Check if the thermostat is bulged. </a:t>
            </a:r>
          </a:p>
        </p:txBody>
      </p:sp>
      <p:sp>
        <p:nvSpPr>
          <p:cNvPr id="9" name="Rectangle 8">
            <a:extLst>
              <a:ext uri="{FF2B5EF4-FFF2-40B4-BE49-F238E27FC236}">
                <a16:creationId xmlns:a16="http://schemas.microsoft.com/office/drawing/2014/main" id="{729224BE-95BF-4155-9220-46D7BE80D917}"/>
              </a:ext>
            </a:extLst>
          </p:cNvPr>
          <p:cNvSpPr/>
          <p:nvPr/>
        </p:nvSpPr>
        <p:spPr>
          <a:xfrm>
            <a:off x="905926" y="5599075"/>
            <a:ext cx="3460050" cy="369332"/>
          </a:xfrm>
          <a:prstGeom prst="rect">
            <a:avLst/>
          </a:prstGeom>
        </p:spPr>
        <p:txBody>
          <a:bodyPr wrap="none">
            <a:spAutoFit/>
          </a:bodyPr>
          <a:lstStyle/>
          <a:p>
            <a:r>
              <a:rPr lang="en-US" dirty="0"/>
              <a:t>4, Replace the temperature sensor.</a:t>
            </a:r>
          </a:p>
        </p:txBody>
      </p:sp>
      <p:pic>
        <p:nvPicPr>
          <p:cNvPr id="10" name="Picture 9">
            <a:extLst>
              <a:ext uri="{FF2B5EF4-FFF2-40B4-BE49-F238E27FC236}">
                <a16:creationId xmlns:a16="http://schemas.microsoft.com/office/drawing/2014/main" id="{E9A0DF3D-E339-442C-A76F-194F8603FBF1}"/>
              </a:ext>
            </a:extLst>
          </p:cNvPr>
          <p:cNvPicPr>
            <a:picLocks noChangeAspect="1"/>
          </p:cNvPicPr>
          <p:nvPr/>
        </p:nvPicPr>
        <p:blipFill>
          <a:blip r:embed="rId4"/>
          <a:stretch>
            <a:fillRect/>
          </a:stretch>
        </p:blipFill>
        <p:spPr>
          <a:xfrm>
            <a:off x="7624709" y="686764"/>
            <a:ext cx="3460050" cy="5656907"/>
          </a:xfrm>
          <a:prstGeom prst="rect">
            <a:avLst/>
          </a:prstGeom>
        </p:spPr>
      </p:pic>
    </p:spTree>
    <p:extLst>
      <p:ext uri="{BB962C8B-B14F-4D97-AF65-F5344CB8AC3E}">
        <p14:creationId xmlns:p14="http://schemas.microsoft.com/office/powerpoint/2010/main" val="21134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157536-B81A-470E-82F1-512CB9923293}"/>
              </a:ext>
            </a:extLst>
          </p:cNvPr>
          <p:cNvSpPr/>
          <p:nvPr/>
        </p:nvSpPr>
        <p:spPr>
          <a:xfrm>
            <a:off x="419100" y="455643"/>
            <a:ext cx="11442700" cy="3416320"/>
          </a:xfrm>
          <a:prstGeom prst="rect">
            <a:avLst/>
          </a:prstGeom>
        </p:spPr>
        <p:txBody>
          <a:bodyPr wrap="square">
            <a:spAutoFit/>
          </a:bodyPr>
          <a:lstStyle/>
          <a:p>
            <a:r>
              <a:rPr lang="en-US" b="1" dirty="0"/>
              <a:t>The Thermistor </a:t>
            </a:r>
          </a:p>
          <a:p>
            <a:r>
              <a:rPr lang="en-US" dirty="0"/>
              <a:t>The Thermistor is another type of temperature sensor, whose name is a combination of the words THERM-ally sensitive res-ISTOR. A thermistor is a special type of resistor which changes its physical resistance when exposed to changes in temperature. thermistor temperature sensor </a:t>
            </a:r>
          </a:p>
          <a:p>
            <a:endParaRPr lang="en-US" dirty="0"/>
          </a:p>
          <a:p>
            <a:r>
              <a:rPr lang="en-US" dirty="0"/>
              <a:t>Thermistor Thermistors are generally made from ceramic materials such as oxides of nickel, manganese or cobalt coated in glass which makes them easily damaged. Their main advantage over snap-action types is their speed of response to any changes in temperature, accuracy and repeatability. </a:t>
            </a:r>
          </a:p>
          <a:p>
            <a:endParaRPr lang="en-US" dirty="0"/>
          </a:p>
          <a:p>
            <a:r>
              <a:rPr lang="en-US" dirty="0"/>
              <a:t>Most types of thermistor’s have a Negative Temperature Coefficient of resistance or (NTC), that is their resistance value goes DOWN with an increase in the temperature, and of course there are some which have a Positive Temperature Coefficient, (PTC), in that their resistance value goes UP with an increase in temperature.</a:t>
            </a:r>
          </a:p>
        </p:txBody>
      </p:sp>
      <p:pic>
        <p:nvPicPr>
          <p:cNvPr id="6" name="Picture 5">
            <a:extLst>
              <a:ext uri="{FF2B5EF4-FFF2-40B4-BE49-F238E27FC236}">
                <a16:creationId xmlns:a16="http://schemas.microsoft.com/office/drawing/2014/main" id="{2EA61EAB-367D-4E1C-A280-03C4D089B69D}"/>
              </a:ext>
            </a:extLst>
          </p:cNvPr>
          <p:cNvPicPr>
            <a:picLocks noChangeAspect="1"/>
          </p:cNvPicPr>
          <p:nvPr/>
        </p:nvPicPr>
        <p:blipFill>
          <a:blip r:embed="rId2"/>
          <a:stretch>
            <a:fillRect/>
          </a:stretch>
        </p:blipFill>
        <p:spPr>
          <a:xfrm>
            <a:off x="715962" y="4164012"/>
            <a:ext cx="904875" cy="1933575"/>
          </a:xfrm>
          <a:prstGeom prst="rect">
            <a:avLst/>
          </a:prstGeom>
        </p:spPr>
      </p:pic>
      <p:sp>
        <p:nvSpPr>
          <p:cNvPr id="7" name="TextBox 6">
            <a:extLst>
              <a:ext uri="{FF2B5EF4-FFF2-40B4-BE49-F238E27FC236}">
                <a16:creationId xmlns:a16="http://schemas.microsoft.com/office/drawing/2014/main" id="{3C5F229A-DC6B-4225-B767-EA04C128DCDC}"/>
              </a:ext>
            </a:extLst>
          </p:cNvPr>
          <p:cNvSpPr txBox="1"/>
          <p:nvPr/>
        </p:nvSpPr>
        <p:spPr>
          <a:xfrm>
            <a:off x="2032000" y="4940300"/>
            <a:ext cx="1208729" cy="369332"/>
          </a:xfrm>
          <a:prstGeom prst="rect">
            <a:avLst/>
          </a:prstGeom>
          <a:noFill/>
        </p:spPr>
        <p:txBody>
          <a:bodyPr wrap="none" rtlCol="0">
            <a:spAutoFit/>
          </a:bodyPr>
          <a:lstStyle/>
          <a:p>
            <a:r>
              <a:rPr lang="en-US" dirty="0" err="1"/>
              <a:t>Thermister</a:t>
            </a:r>
            <a:endParaRPr lang="en-US" dirty="0"/>
          </a:p>
        </p:txBody>
      </p:sp>
    </p:spTree>
    <p:extLst>
      <p:ext uri="{BB962C8B-B14F-4D97-AF65-F5344CB8AC3E}">
        <p14:creationId xmlns:p14="http://schemas.microsoft.com/office/powerpoint/2010/main" val="517086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2D253BF-19AD-4D27-A70F-832BFBB28863}"/>
              </a:ext>
            </a:extLst>
          </p:cNvPr>
          <p:cNvSpPr/>
          <p:nvPr/>
        </p:nvSpPr>
        <p:spPr>
          <a:xfrm>
            <a:off x="387926" y="288928"/>
            <a:ext cx="11037455" cy="1200329"/>
          </a:xfrm>
          <a:prstGeom prst="rect">
            <a:avLst/>
          </a:prstGeom>
        </p:spPr>
        <p:txBody>
          <a:bodyPr wrap="square">
            <a:spAutoFit/>
          </a:bodyPr>
          <a:lstStyle/>
          <a:p>
            <a:r>
              <a:rPr lang="en-US" b="1" i="0" dirty="0">
                <a:solidFill>
                  <a:srgbClr val="404041"/>
                </a:solidFill>
                <a:effectLst/>
                <a:latin typeface="Lato" panose="020F0502020204030203" pitchFamily="34" charset="0"/>
              </a:rPr>
              <a:t>Temperature Sensors Example No1</a:t>
            </a:r>
          </a:p>
          <a:p>
            <a:r>
              <a:rPr lang="en-US" b="0" i="0" dirty="0">
                <a:solidFill>
                  <a:srgbClr val="414042"/>
                </a:solidFill>
                <a:effectLst/>
                <a:latin typeface="Lato" panose="020F0502020204030203" pitchFamily="34" charset="0"/>
              </a:rPr>
              <a:t>The following thermistor has a resistance value of 10KΩ at 25</a:t>
            </a:r>
            <a:r>
              <a:rPr lang="en-US" b="0" i="0" baseline="30000" dirty="0">
                <a:solidFill>
                  <a:srgbClr val="414042"/>
                </a:solidFill>
                <a:effectLst/>
                <a:latin typeface="Lato" panose="020F0502020204030203" pitchFamily="34" charset="0"/>
              </a:rPr>
              <a:t>o</a:t>
            </a:r>
            <a:r>
              <a:rPr lang="en-US" b="0" i="0" dirty="0">
                <a:solidFill>
                  <a:srgbClr val="414042"/>
                </a:solidFill>
                <a:effectLst/>
                <a:latin typeface="Lato" panose="020F0502020204030203" pitchFamily="34" charset="0"/>
              </a:rPr>
              <a:t>C and a resistance value of 100Ω at 100</a:t>
            </a:r>
            <a:r>
              <a:rPr lang="en-US" b="0" i="0" baseline="30000" dirty="0">
                <a:solidFill>
                  <a:srgbClr val="414042"/>
                </a:solidFill>
                <a:effectLst/>
                <a:latin typeface="Lato" panose="020F0502020204030203" pitchFamily="34" charset="0"/>
              </a:rPr>
              <a:t>o</a:t>
            </a:r>
            <a:r>
              <a:rPr lang="en-US" b="0" i="0" dirty="0">
                <a:solidFill>
                  <a:srgbClr val="414042"/>
                </a:solidFill>
                <a:effectLst/>
                <a:latin typeface="Lato" panose="020F0502020204030203" pitchFamily="34" charset="0"/>
              </a:rPr>
              <a:t>C. Calculate the voltage drop across the thermistor and hence its output voltage (</a:t>
            </a:r>
            <a:r>
              <a:rPr lang="en-US" b="0" i="0" dirty="0" err="1">
                <a:solidFill>
                  <a:srgbClr val="414042"/>
                </a:solidFill>
                <a:effectLst/>
                <a:latin typeface="Lato" panose="020F0502020204030203" pitchFamily="34" charset="0"/>
              </a:rPr>
              <a:t>Vout</a:t>
            </a:r>
            <a:r>
              <a:rPr lang="en-US" b="0" i="0" dirty="0">
                <a:solidFill>
                  <a:srgbClr val="414042"/>
                </a:solidFill>
                <a:effectLst/>
                <a:latin typeface="Lato" panose="020F0502020204030203" pitchFamily="34" charset="0"/>
              </a:rPr>
              <a:t>) for both temperatures when connected in series with a 1kΩ resistor across a 12v power supply.</a:t>
            </a:r>
          </a:p>
        </p:txBody>
      </p:sp>
      <p:pic>
        <p:nvPicPr>
          <p:cNvPr id="6" name="Picture 5">
            <a:extLst>
              <a:ext uri="{FF2B5EF4-FFF2-40B4-BE49-F238E27FC236}">
                <a16:creationId xmlns:a16="http://schemas.microsoft.com/office/drawing/2014/main" id="{D3188D94-7621-467A-8866-4D6CF4D8C03E}"/>
              </a:ext>
            </a:extLst>
          </p:cNvPr>
          <p:cNvPicPr>
            <a:picLocks noChangeAspect="1"/>
          </p:cNvPicPr>
          <p:nvPr/>
        </p:nvPicPr>
        <p:blipFill>
          <a:blip r:embed="rId2"/>
          <a:stretch>
            <a:fillRect/>
          </a:stretch>
        </p:blipFill>
        <p:spPr>
          <a:xfrm>
            <a:off x="3682563" y="1547813"/>
            <a:ext cx="4448175" cy="2247900"/>
          </a:xfrm>
          <a:prstGeom prst="rect">
            <a:avLst/>
          </a:prstGeom>
        </p:spPr>
      </p:pic>
      <p:pic>
        <p:nvPicPr>
          <p:cNvPr id="7" name="Picture 6">
            <a:extLst>
              <a:ext uri="{FF2B5EF4-FFF2-40B4-BE49-F238E27FC236}">
                <a16:creationId xmlns:a16="http://schemas.microsoft.com/office/drawing/2014/main" id="{BD2076D4-05C8-4AFB-9D28-831EABF0060F}"/>
              </a:ext>
            </a:extLst>
          </p:cNvPr>
          <p:cNvPicPr>
            <a:picLocks noChangeAspect="1"/>
          </p:cNvPicPr>
          <p:nvPr/>
        </p:nvPicPr>
        <p:blipFill>
          <a:blip r:embed="rId3"/>
          <a:stretch>
            <a:fillRect/>
          </a:stretch>
        </p:blipFill>
        <p:spPr>
          <a:xfrm>
            <a:off x="2958662" y="3854269"/>
            <a:ext cx="5895975" cy="2295525"/>
          </a:xfrm>
          <a:prstGeom prst="rect">
            <a:avLst/>
          </a:prstGeom>
        </p:spPr>
      </p:pic>
    </p:spTree>
    <p:extLst>
      <p:ext uri="{BB962C8B-B14F-4D97-AF65-F5344CB8AC3E}">
        <p14:creationId xmlns:p14="http://schemas.microsoft.com/office/powerpoint/2010/main" val="1307712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808F905-CEF0-4D68-AABB-314FC42D2ED8}"/>
              </a:ext>
            </a:extLst>
          </p:cNvPr>
          <p:cNvPicPr>
            <a:picLocks noChangeAspect="1"/>
          </p:cNvPicPr>
          <p:nvPr/>
        </p:nvPicPr>
        <p:blipFill>
          <a:blip r:embed="rId2"/>
          <a:stretch>
            <a:fillRect/>
          </a:stretch>
        </p:blipFill>
        <p:spPr>
          <a:xfrm>
            <a:off x="697152" y="801676"/>
            <a:ext cx="4105757" cy="1837111"/>
          </a:xfrm>
          <a:prstGeom prst="rect">
            <a:avLst/>
          </a:prstGeom>
        </p:spPr>
      </p:pic>
      <p:sp>
        <p:nvSpPr>
          <p:cNvPr id="5" name="TextBox 4">
            <a:extLst>
              <a:ext uri="{FF2B5EF4-FFF2-40B4-BE49-F238E27FC236}">
                <a16:creationId xmlns:a16="http://schemas.microsoft.com/office/drawing/2014/main" id="{6D434FAC-9043-4314-B56A-F75E0666EC2A}"/>
              </a:ext>
            </a:extLst>
          </p:cNvPr>
          <p:cNvSpPr txBox="1"/>
          <p:nvPr/>
        </p:nvSpPr>
        <p:spPr>
          <a:xfrm>
            <a:off x="484716" y="239877"/>
            <a:ext cx="4397166" cy="369332"/>
          </a:xfrm>
          <a:prstGeom prst="rect">
            <a:avLst/>
          </a:prstGeom>
          <a:noFill/>
        </p:spPr>
        <p:txBody>
          <a:bodyPr wrap="none" rtlCol="0">
            <a:spAutoFit/>
          </a:bodyPr>
          <a:lstStyle/>
          <a:p>
            <a:r>
              <a:rPr lang="en-US" b="1" dirty="0"/>
              <a:t>The thermistor we have in the Arduino box: </a:t>
            </a:r>
          </a:p>
        </p:txBody>
      </p:sp>
      <p:sp>
        <p:nvSpPr>
          <p:cNvPr id="10" name="Rectangle 9">
            <a:extLst>
              <a:ext uri="{FF2B5EF4-FFF2-40B4-BE49-F238E27FC236}">
                <a16:creationId xmlns:a16="http://schemas.microsoft.com/office/drawing/2014/main" id="{D53CE1CF-CDE5-44AE-BE20-DF40300FED01}"/>
              </a:ext>
            </a:extLst>
          </p:cNvPr>
          <p:cNvSpPr/>
          <p:nvPr/>
        </p:nvSpPr>
        <p:spPr>
          <a:xfrm>
            <a:off x="360218" y="2831254"/>
            <a:ext cx="4521664" cy="923330"/>
          </a:xfrm>
          <a:prstGeom prst="rect">
            <a:avLst/>
          </a:prstGeom>
        </p:spPr>
        <p:txBody>
          <a:bodyPr wrap="square">
            <a:spAutoFit/>
          </a:bodyPr>
          <a:lstStyle/>
          <a:p>
            <a:r>
              <a:rPr lang="en-US" dirty="0"/>
              <a:t>The Steinhart–Hart equation is a model of the resistance of a semiconductor at different temperatures. The equation is:</a:t>
            </a:r>
          </a:p>
        </p:txBody>
      </p:sp>
      <p:sp>
        <p:nvSpPr>
          <p:cNvPr id="19" name="Rectangle 18">
            <a:extLst>
              <a:ext uri="{FF2B5EF4-FFF2-40B4-BE49-F238E27FC236}">
                <a16:creationId xmlns:a16="http://schemas.microsoft.com/office/drawing/2014/main" id="{063D021C-E8A1-4D6D-9C31-D10E940B7C2E}"/>
              </a:ext>
            </a:extLst>
          </p:cNvPr>
          <p:cNvSpPr/>
          <p:nvPr/>
        </p:nvSpPr>
        <p:spPr>
          <a:xfrm>
            <a:off x="360218" y="5069233"/>
            <a:ext cx="10876530" cy="1754326"/>
          </a:xfrm>
          <a:prstGeom prst="rect">
            <a:avLst/>
          </a:prstGeom>
        </p:spPr>
        <p:txBody>
          <a:bodyPr wrap="square">
            <a:spAutoFit/>
          </a:bodyPr>
          <a:lstStyle/>
          <a:p>
            <a:r>
              <a:rPr lang="en-US" dirty="0"/>
              <a:t>T is the temperature (in kelvins),</a:t>
            </a:r>
          </a:p>
          <a:p>
            <a:r>
              <a:rPr lang="en-US" dirty="0"/>
              <a:t>R is the resistance at T (in ohms)</a:t>
            </a:r>
          </a:p>
          <a:p>
            <a:r>
              <a:rPr lang="en-US" dirty="0"/>
              <a:t>A, B, and C are the Steinhart–Hart coefficients, which vary depending on the type and model of thermistor and the temperature range of interest. (The most general form of the applied equation contains a (ln R)^3 term, but this is frequently neglected because it is typically much smaller than the other coefficients, and is therefore not shown above.)</a:t>
            </a:r>
          </a:p>
        </p:txBody>
      </p:sp>
      <p:pic>
        <p:nvPicPr>
          <p:cNvPr id="20" name="Picture 19">
            <a:extLst>
              <a:ext uri="{FF2B5EF4-FFF2-40B4-BE49-F238E27FC236}">
                <a16:creationId xmlns:a16="http://schemas.microsoft.com/office/drawing/2014/main" id="{3CBD5D30-10BE-42B4-B2E6-6B22DECDA767}"/>
              </a:ext>
            </a:extLst>
          </p:cNvPr>
          <p:cNvPicPr>
            <a:picLocks noChangeAspect="1"/>
          </p:cNvPicPr>
          <p:nvPr/>
        </p:nvPicPr>
        <p:blipFill>
          <a:blip r:embed="rId3"/>
          <a:stretch>
            <a:fillRect/>
          </a:stretch>
        </p:blipFill>
        <p:spPr>
          <a:xfrm>
            <a:off x="198827" y="3825266"/>
            <a:ext cx="4342215" cy="901562"/>
          </a:xfrm>
          <a:prstGeom prst="rect">
            <a:avLst/>
          </a:prstGeom>
        </p:spPr>
      </p:pic>
      <p:sp>
        <p:nvSpPr>
          <p:cNvPr id="21" name="Rectangle 20">
            <a:extLst>
              <a:ext uri="{FF2B5EF4-FFF2-40B4-BE49-F238E27FC236}">
                <a16:creationId xmlns:a16="http://schemas.microsoft.com/office/drawing/2014/main" id="{A79B388F-C63A-40D5-9EC8-336DC5D205CE}"/>
              </a:ext>
            </a:extLst>
          </p:cNvPr>
          <p:cNvSpPr/>
          <p:nvPr/>
        </p:nvSpPr>
        <p:spPr>
          <a:xfrm>
            <a:off x="6096000" y="239877"/>
            <a:ext cx="6096000" cy="5355312"/>
          </a:xfrm>
          <a:prstGeom prst="rect">
            <a:avLst/>
          </a:prstGeom>
        </p:spPr>
        <p:txBody>
          <a:bodyPr>
            <a:spAutoFit/>
          </a:bodyPr>
          <a:lstStyle/>
          <a:p>
            <a:r>
              <a:rPr lang="en-US" dirty="0" err="1"/>
              <a:t>int</a:t>
            </a:r>
            <a:r>
              <a:rPr lang="en-US" dirty="0"/>
              <a:t> </a:t>
            </a:r>
            <a:r>
              <a:rPr lang="en-US" dirty="0" err="1"/>
              <a:t>ThermistorPin</a:t>
            </a:r>
            <a:r>
              <a:rPr lang="en-US" dirty="0"/>
              <a:t> = 0;</a:t>
            </a:r>
          </a:p>
          <a:p>
            <a:r>
              <a:rPr lang="en-US" dirty="0" err="1"/>
              <a:t>int</a:t>
            </a:r>
            <a:r>
              <a:rPr lang="en-US" dirty="0"/>
              <a:t> Vo;</a:t>
            </a:r>
          </a:p>
          <a:p>
            <a:r>
              <a:rPr lang="en-US" dirty="0"/>
              <a:t>float R1 = 10000;</a:t>
            </a:r>
          </a:p>
          <a:p>
            <a:r>
              <a:rPr lang="en-US" dirty="0"/>
              <a:t>float logR2, R2, T;</a:t>
            </a:r>
          </a:p>
          <a:p>
            <a:r>
              <a:rPr lang="en-US" dirty="0"/>
              <a:t>float c1 = 1.009249522e-03, c2 = 2.378405444e-04, c3 = 2.019202697e-07;</a:t>
            </a:r>
          </a:p>
          <a:p>
            <a:endParaRPr lang="en-US" dirty="0"/>
          </a:p>
          <a:p>
            <a:r>
              <a:rPr lang="en-US" dirty="0"/>
              <a:t>void setup() {</a:t>
            </a:r>
          </a:p>
          <a:p>
            <a:r>
              <a:rPr lang="en-US" dirty="0" err="1"/>
              <a:t>Serial.begin</a:t>
            </a:r>
            <a:r>
              <a:rPr lang="en-US" dirty="0"/>
              <a:t>(9600);</a:t>
            </a:r>
          </a:p>
          <a:p>
            <a:r>
              <a:rPr lang="en-US" dirty="0"/>
              <a:t>}</a:t>
            </a:r>
          </a:p>
          <a:p>
            <a:endParaRPr lang="en-US" dirty="0"/>
          </a:p>
          <a:p>
            <a:r>
              <a:rPr lang="en-US" dirty="0"/>
              <a:t>void loop() {</a:t>
            </a:r>
          </a:p>
          <a:p>
            <a:r>
              <a:rPr lang="en-US" dirty="0"/>
              <a:t>  Vo = </a:t>
            </a:r>
            <a:r>
              <a:rPr lang="en-US" dirty="0" err="1"/>
              <a:t>analogRead</a:t>
            </a:r>
            <a:r>
              <a:rPr lang="en-US" dirty="0"/>
              <a:t>(</a:t>
            </a:r>
            <a:r>
              <a:rPr lang="en-US" dirty="0" err="1"/>
              <a:t>ThermistorPin</a:t>
            </a:r>
            <a:r>
              <a:rPr lang="en-US" dirty="0"/>
              <a:t>);</a:t>
            </a:r>
          </a:p>
          <a:p>
            <a:r>
              <a:rPr lang="en-US" dirty="0"/>
              <a:t>  </a:t>
            </a:r>
            <a:r>
              <a:rPr lang="en-US" dirty="0">
                <a:solidFill>
                  <a:srgbClr val="FF0000"/>
                </a:solidFill>
              </a:rPr>
              <a:t>R2 = R1 * (1024.0 / (float)Vo - 1.0);</a:t>
            </a:r>
          </a:p>
          <a:p>
            <a:r>
              <a:rPr lang="en-US" dirty="0"/>
              <a:t>  logR2 = log(R2);</a:t>
            </a:r>
          </a:p>
          <a:p>
            <a:r>
              <a:rPr lang="en-US" dirty="0">
                <a:solidFill>
                  <a:srgbClr val="FF0000"/>
                </a:solidFill>
              </a:rPr>
              <a:t>  T = (1.0 / (c1 + c2*logR2 + c3*logR2*logR2*logR2));</a:t>
            </a:r>
          </a:p>
          <a:p>
            <a:r>
              <a:rPr lang="en-US" dirty="0">
                <a:solidFill>
                  <a:srgbClr val="FF0000"/>
                </a:solidFill>
              </a:rPr>
              <a:t>  T = T - 273.15;</a:t>
            </a:r>
          </a:p>
          <a:p>
            <a:r>
              <a:rPr lang="en-US" dirty="0">
                <a:solidFill>
                  <a:srgbClr val="FF0000"/>
                </a:solidFill>
              </a:rPr>
              <a:t>  T = (T * 9.0)/ 5.0 + 32.0; </a:t>
            </a:r>
          </a:p>
          <a:p>
            <a:r>
              <a:rPr lang="en-US" dirty="0"/>
              <a:t>}</a:t>
            </a:r>
          </a:p>
        </p:txBody>
      </p:sp>
      <p:sp>
        <p:nvSpPr>
          <p:cNvPr id="22" name="TextBox 21">
            <a:extLst>
              <a:ext uri="{FF2B5EF4-FFF2-40B4-BE49-F238E27FC236}">
                <a16:creationId xmlns:a16="http://schemas.microsoft.com/office/drawing/2014/main" id="{C6FE1568-17C3-4E67-BB55-A85E4F6B0518}"/>
              </a:ext>
            </a:extLst>
          </p:cNvPr>
          <p:cNvSpPr txBox="1"/>
          <p:nvPr/>
        </p:nvSpPr>
        <p:spPr>
          <a:xfrm>
            <a:off x="9652532" y="3517697"/>
            <a:ext cx="2573077" cy="646331"/>
          </a:xfrm>
          <a:prstGeom prst="rect">
            <a:avLst/>
          </a:prstGeom>
          <a:noFill/>
        </p:spPr>
        <p:txBody>
          <a:bodyPr wrap="none" rtlCol="0">
            <a:spAutoFit/>
          </a:bodyPr>
          <a:lstStyle/>
          <a:p>
            <a:r>
              <a:rPr lang="en-US" dirty="0"/>
              <a:t>? Why</a:t>
            </a:r>
          </a:p>
          <a:p>
            <a:r>
              <a:rPr lang="en-US" dirty="0"/>
              <a:t>// Vo=1024*(R1/(R1+R2))</a:t>
            </a:r>
          </a:p>
        </p:txBody>
      </p:sp>
    </p:spTree>
    <p:extLst>
      <p:ext uri="{BB962C8B-B14F-4D97-AF65-F5344CB8AC3E}">
        <p14:creationId xmlns:p14="http://schemas.microsoft.com/office/powerpoint/2010/main" val="3733836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CABBC4-2371-4A9E-9878-48F193E486DC}"/>
              </a:ext>
            </a:extLst>
          </p:cNvPr>
          <p:cNvSpPr/>
          <p:nvPr/>
        </p:nvSpPr>
        <p:spPr>
          <a:xfrm>
            <a:off x="286327" y="243252"/>
            <a:ext cx="11637818" cy="2862322"/>
          </a:xfrm>
          <a:prstGeom prst="rect">
            <a:avLst/>
          </a:prstGeom>
        </p:spPr>
        <p:txBody>
          <a:bodyPr wrap="square">
            <a:spAutoFit/>
          </a:bodyPr>
          <a:lstStyle/>
          <a:p>
            <a:r>
              <a:rPr lang="en-US" b="1" i="0" dirty="0">
                <a:solidFill>
                  <a:srgbClr val="404041"/>
                </a:solidFill>
                <a:effectLst/>
                <a:latin typeface="Lato" panose="020F0502020204030203" pitchFamily="34" charset="0"/>
              </a:rPr>
              <a:t>The Thermocouple</a:t>
            </a:r>
          </a:p>
          <a:p>
            <a:r>
              <a:rPr lang="en-US" b="0" i="0" dirty="0">
                <a:solidFill>
                  <a:srgbClr val="414042"/>
                </a:solidFill>
                <a:effectLst/>
                <a:latin typeface="Lato" panose="020F0502020204030203" pitchFamily="34" charset="0"/>
              </a:rPr>
              <a:t>The </a:t>
            </a:r>
            <a:r>
              <a:rPr lang="en-US" b="1" i="0" dirty="0">
                <a:solidFill>
                  <a:srgbClr val="414042"/>
                </a:solidFill>
                <a:effectLst/>
                <a:latin typeface="Lato" panose="020F0502020204030203" pitchFamily="34" charset="0"/>
              </a:rPr>
              <a:t>Thermocouple</a:t>
            </a:r>
            <a:r>
              <a:rPr lang="en-US" b="0" i="0" dirty="0">
                <a:solidFill>
                  <a:srgbClr val="414042"/>
                </a:solidFill>
                <a:effectLst/>
                <a:latin typeface="Lato" panose="020F0502020204030203" pitchFamily="34" charset="0"/>
              </a:rPr>
              <a:t> is by far the most commonly used type of all the temperature sensor types. Thermocouples are popular due to its simplicity, ease of use and their speed of response to changes in temperature, due mainly to their small size. Thermocouples also have the widest temperature range of all the temperature sensors from below -200</a:t>
            </a:r>
            <a:r>
              <a:rPr lang="en-US" b="0" i="0" baseline="30000" dirty="0">
                <a:solidFill>
                  <a:srgbClr val="414042"/>
                </a:solidFill>
                <a:effectLst/>
                <a:latin typeface="Lato" panose="020F0502020204030203" pitchFamily="34" charset="0"/>
              </a:rPr>
              <a:t>o</a:t>
            </a:r>
            <a:r>
              <a:rPr lang="en-US" b="0" i="0" dirty="0">
                <a:solidFill>
                  <a:srgbClr val="414042"/>
                </a:solidFill>
                <a:effectLst/>
                <a:latin typeface="Lato" panose="020F0502020204030203" pitchFamily="34" charset="0"/>
              </a:rPr>
              <a:t>C to well over 2000</a:t>
            </a:r>
            <a:r>
              <a:rPr lang="en-US" b="0" i="0" baseline="30000" dirty="0">
                <a:solidFill>
                  <a:srgbClr val="414042"/>
                </a:solidFill>
                <a:effectLst/>
                <a:latin typeface="Lato" panose="020F0502020204030203" pitchFamily="34" charset="0"/>
              </a:rPr>
              <a:t>o</a:t>
            </a:r>
            <a:r>
              <a:rPr lang="en-US" b="0" i="0" dirty="0">
                <a:solidFill>
                  <a:srgbClr val="414042"/>
                </a:solidFill>
                <a:effectLst/>
                <a:latin typeface="Lato" panose="020F0502020204030203" pitchFamily="34" charset="0"/>
              </a:rPr>
              <a:t>C.</a:t>
            </a:r>
          </a:p>
          <a:p>
            <a:r>
              <a:rPr lang="en-US" b="0" i="0" dirty="0">
                <a:solidFill>
                  <a:srgbClr val="414042"/>
                </a:solidFill>
                <a:effectLst/>
                <a:latin typeface="Lato" panose="020F0502020204030203" pitchFamily="34" charset="0"/>
              </a:rPr>
              <a:t>Thermocouples are thermoelectric sensors that basically consists of two junctions of dissimilar metals, such as copper and constantan that are welded or crimped together. One junction is kept at a constant temperature called the reference (Cold) junction, while the other the measuring (Hot) junction. When the two junctions are at different temperatures, a voltage is developed across the junction which is used to measure the temperature sensor as shown below.</a:t>
            </a:r>
          </a:p>
        </p:txBody>
      </p:sp>
      <p:pic>
        <p:nvPicPr>
          <p:cNvPr id="6" name="Picture 5">
            <a:extLst>
              <a:ext uri="{FF2B5EF4-FFF2-40B4-BE49-F238E27FC236}">
                <a16:creationId xmlns:a16="http://schemas.microsoft.com/office/drawing/2014/main" id="{2C97D336-87BB-4ED6-8D15-AB465D0134D0}"/>
              </a:ext>
            </a:extLst>
          </p:cNvPr>
          <p:cNvPicPr>
            <a:picLocks noChangeAspect="1"/>
          </p:cNvPicPr>
          <p:nvPr/>
        </p:nvPicPr>
        <p:blipFill>
          <a:blip r:embed="rId2"/>
          <a:stretch>
            <a:fillRect/>
          </a:stretch>
        </p:blipFill>
        <p:spPr>
          <a:xfrm>
            <a:off x="286327" y="3247089"/>
            <a:ext cx="7686675" cy="2686050"/>
          </a:xfrm>
          <a:prstGeom prst="rect">
            <a:avLst/>
          </a:prstGeom>
        </p:spPr>
      </p:pic>
      <p:sp>
        <p:nvSpPr>
          <p:cNvPr id="8" name="Rectangle 7">
            <a:extLst>
              <a:ext uri="{FF2B5EF4-FFF2-40B4-BE49-F238E27FC236}">
                <a16:creationId xmlns:a16="http://schemas.microsoft.com/office/drawing/2014/main" id="{303CEA02-3E07-4A72-8AD5-E99A509127DC}"/>
              </a:ext>
            </a:extLst>
          </p:cNvPr>
          <p:cNvSpPr/>
          <p:nvPr/>
        </p:nvSpPr>
        <p:spPr>
          <a:xfrm>
            <a:off x="8327571" y="3752427"/>
            <a:ext cx="3596574" cy="2616101"/>
          </a:xfrm>
          <a:prstGeom prst="rect">
            <a:avLst/>
          </a:prstGeom>
        </p:spPr>
        <p:txBody>
          <a:bodyPr wrap="square">
            <a:spAutoFit/>
          </a:bodyPr>
          <a:lstStyle/>
          <a:p>
            <a:r>
              <a:rPr lang="en-US" b="0" i="0" dirty="0">
                <a:solidFill>
                  <a:srgbClr val="414042"/>
                </a:solidFill>
                <a:effectLst/>
                <a:latin typeface="Lato" panose="020F0502020204030203" pitchFamily="34" charset="0"/>
              </a:rPr>
              <a:t>The output voltage from a thermocouple is very small, only a few millivolts (mV) for a 10</a:t>
            </a:r>
            <a:r>
              <a:rPr lang="en-US" b="0" i="0" baseline="30000" dirty="0">
                <a:solidFill>
                  <a:srgbClr val="414042"/>
                </a:solidFill>
                <a:effectLst/>
                <a:latin typeface="Lato" panose="020F0502020204030203" pitchFamily="34" charset="0"/>
              </a:rPr>
              <a:t>o</a:t>
            </a:r>
            <a:r>
              <a:rPr lang="en-US" b="0" i="0" dirty="0">
                <a:solidFill>
                  <a:srgbClr val="414042"/>
                </a:solidFill>
                <a:effectLst/>
                <a:latin typeface="Lato" panose="020F0502020204030203" pitchFamily="34" charset="0"/>
              </a:rPr>
              <a:t>C change in temperature difference and because of this small voltage output some form of </a:t>
            </a:r>
            <a:r>
              <a:rPr lang="en-US" sz="2800" b="1" i="0" dirty="0">
                <a:solidFill>
                  <a:srgbClr val="414042"/>
                </a:solidFill>
                <a:effectLst/>
                <a:latin typeface="Lato" panose="020F0502020204030203" pitchFamily="34" charset="0"/>
              </a:rPr>
              <a:t>amplification is generally required.</a:t>
            </a:r>
            <a:endParaRPr lang="en-US" b="1" dirty="0"/>
          </a:p>
        </p:txBody>
      </p:sp>
    </p:spTree>
    <p:extLst>
      <p:ext uri="{BB962C8B-B14F-4D97-AF65-F5344CB8AC3E}">
        <p14:creationId xmlns:p14="http://schemas.microsoft.com/office/powerpoint/2010/main" val="839271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AD7732-1C4A-4F4D-8EDC-78902C83063C}"/>
              </a:ext>
            </a:extLst>
          </p:cNvPr>
          <p:cNvPicPr>
            <a:picLocks noChangeAspect="1"/>
          </p:cNvPicPr>
          <p:nvPr/>
        </p:nvPicPr>
        <p:blipFill>
          <a:blip r:embed="rId2"/>
          <a:stretch>
            <a:fillRect/>
          </a:stretch>
        </p:blipFill>
        <p:spPr>
          <a:xfrm>
            <a:off x="774927" y="307031"/>
            <a:ext cx="6962775" cy="1943100"/>
          </a:xfrm>
          <a:prstGeom prst="rect">
            <a:avLst/>
          </a:prstGeom>
        </p:spPr>
      </p:pic>
      <p:pic>
        <p:nvPicPr>
          <p:cNvPr id="5" name="Picture 4">
            <a:extLst>
              <a:ext uri="{FF2B5EF4-FFF2-40B4-BE49-F238E27FC236}">
                <a16:creationId xmlns:a16="http://schemas.microsoft.com/office/drawing/2014/main" id="{DE0E5D8D-032D-4D42-8CC1-A6754FA19FF8}"/>
              </a:ext>
            </a:extLst>
          </p:cNvPr>
          <p:cNvPicPr>
            <a:picLocks noChangeAspect="1"/>
          </p:cNvPicPr>
          <p:nvPr/>
        </p:nvPicPr>
        <p:blipFill>
          <a:blip r:embed="rId3"/>
          <a:stretch>
            <a:fillRect/>
          </a:stretch>
        </p:blipFill>
        <p:spPr>
          <a:xfrm>
            <a:off x="6341609" y="2498358"/>
            <a:ext cx="5386248" cy="3753253"/>
          </a:xfrm>
          <a:prstGeom prst="rect">
            <a:avLst/>
          </a:prstGeom>
        </p:spPr>
      </p:pic>
      <p:pic>
        <p:nvPicPr>
          <p:cNvPr id="6" name="Picture 5">
            <a:extLst>
              <a:ext uri="{FF2B5EF4-FFF2-40B4-BE49-F238E27FC236}">
                <a16:creationId xmlns:a16="http://schemas.microsoft.com/office/drawing/2014/main" id="{FC0A75CC-BCCA-4F24-96F7-295B92851DB7}"/>
              </a:ext>
            </a:extLst>
          </p:cNvPr>
          <p:cNvPicPr>
            <a:picLocks noChangeAspect="1"/>
          </p:cNvPicPr>
          <p:nvPr/>
        </p:nvPicPr>
        <p:blipFill>
          <a:blip r:embed="rId4"/>
          <a:stretch>
            <a:fillRect/>
          </a:stretch>
        </p:blipFill>
        <p:spPr>
          <a:xfrm>
            <a:off x="578984" y="2809194"/>
            <a:ext cx="5762625" cy="2524125"/>
          </a:xfrm>
          <a:prstGeom prst="rect">
            <a:avLst/>
          </a:prstGeom>
        </p:spPr>
      </p:pic>
      <p:sp>
        <p:nvSpPr>
          <p:cNvPr id="7" name="TextBox 6">
            <a:extLst>
              <a:ext uri="{FF2B5EF4-FFF2-40B4-BE49-F238E27FC236}">
                <a16:creationId xmlns:a16="http://schemas.microsoft.com/office/drawing/2014/main" id="{49FE0BEF-E0EF-4692-831E-A07A0395C877}"/>
              </a:ext>
            </a:extLst>
          </p:cNvPr>
          <p:cNvSpPr txBox="1"/>
          <p:nvPr/>
        </p:nvSpPr>
        <p:spPr>
          <a:xfrm>
            <a:off x="1219200" y="6085114"/>
            <a:ext cx="2978636" cy="369332"/>
          </a:xfrm>
          <a:prstGeom prst="rect">
            <a:avLst/>
          </a:prstGeom>
          <a:noFill/>
        </p:spPr>
        <p:txBody>
          <a:bodyPr wrap="none" rtlCol="0">
            <a:spAutoFit/>
          </a:bodyPr>
          <a:lstStyle/>
          <a:p>
            <a:r>
              <a:rPr lang="en-US" dirty="0"/>
              <a:t>Which one is better and why?</a:t>
            </a:r>
          </a:p>
        </p:txBody>
      </p:sp>
      <p:cxnSp>
        <p:nvCxnSpPr>
          <p:cNvPr id="9" name="Straight Connector 8">
            <a:extLst>
              <a:ext uri="{FF2B5EF4-FFF2-40B4-BE49-F238E27FC236}">
                <a16:creationId xmlns:a16="http://schemas.microsoft.com/office/drawing/2014/main" id="{5B270BE3-1737-4403-8D44-618C411307B5}"/>
              </a:ext>
            </a:extLst>
          </p:cNvPr>
          <p:cNvCxnSpPr/>
          <p:nvPr/>
        </p:nvCxnSpPr>
        <p:spPr>
          <a:xfrm flipH="1" flipV="1">
            <a:off x="3200400" y="5410200"/>
            <a:ext cx="370114" cy="6749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344DB2A-64C4-4C33-ACC7-00C83288C964}"/>
              </a:ext>
            </a:extLst>
          </p:cNvPr>
          <p:cNvCxnSpPr/>
          <p:nvPr/>
        </p:nvCxnSpPr>
        <p:spPr>
          <a:xfrm flipV="1">
            <a:off x="3943927" y="5333319"/>
            <a:ext cx="3001818" cy="75179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4088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5F27186-417A-4159-8F3F-1906A6F27EA8}"/>
              </a:ext>
            </a:extLst>
          </p:cNvPr>
          <p:cNvSpPr txBox="1"/>
          <p:nvPr/>
        </p:nvSpPr>
        <p:spPr>
          <a:xfrm>
            <a:off x="289296" y="510309"/>
            <a:ext cx="3655168" cy="1200329"/>
          </a:xfrm>
          <a:prstGeom prst="rect">
            <a:avLst/>
          </a:prstGeom>
          <a:noFill/>
        </p:spPr>
        <p:txBody>
          <a:bodyPr wrap="none" rtlCol="0">
            <a:spAutoFit/>
          </a:bodyPr>
          <a:lstStyle/>
          <a:p>
            <a:r>
              <a:rPr lang="en-US" b="1" dirty="0"/>
              <a:t>Popular Digital Temperature Sensors</a:t>
            </a:r>
          </a:p>
          <a:p>
            <a:pPr marL="342900" indent="-342900">
              <a:buAutoNum type="arabicPeriod"/>
            </a:pPr>
            <a:r>
              <a:rPr lang="en-US" b="1" dirty="0"/>
              <a:t>DHT11/DHT22</a:t>
            </a:r>
          </a:p>
          <a:p>
            <a:pPr marL="342900" indent="-342900">
              <a:buAutoNum type="arabicPeriod"/>
            </a:pPr>
            <a:endParaRPr lang="en-US" b="1" dirty="0"/>
          </a:p>
          <a:p>
            <a:r>
              <a:rPr lang="en-US" b="1" dirty="0"/>
              <a:t>What’s inside?</a:t>
            </a:r>
          </a:p>
        </p:txBody>
      </p:sp>
      <p:pic>
        <p:nvPicPr>
          <p:cNvPr id="5" name="Picture 4">
            <a:extLst>
              <a:ext uri="{FF2B5EF4-FFF2-40B4-BE49-F238E27FC236}">
                <a16:creationId xmlns:a16="http://schemas.microsoft.com/office/drawing/2014/main" id="{1C9C6E37-C029-4A2E-A031-3DE7E619CCB5}"/>
              </a:ext>
            </a:extLst>
          </p:cNvPr>
          <p:cNvPicPr>
            <a:picLocks noChangeAspect="1"/>
          </p:cNvPicPr>
          <p:nvPr/>
        </p:nvPicPr>
        <p:blipFill>
          <a:blip r:embed="rId2"/>
          <a:stretch>
            <a:fillRect/>
          </a:stretch>
        </p:blipFill>
        <p:spPr>
          <a:xfrm>
            <a:off x="4552649" y="42904"/>
            <a:ext cx="7926998" cy="5989782"/>
          </a:xfrm>
          <a:prstGeom prst="rect">
            <a:avLst/>
          </a:prstGeom>
        </p:spPr>
      </p:pic>
      <p:pic>
        <p:nvPicPr>
          <p:cNvPr id="6" name="Picture 5">
            <a:extLst>
              <a:ext uri="{FF2B5EF4-FFF2-40B4-BE49-F238E27FC236}">
                <a16:creationId xmlns:a16="http://schemas.microsoft.com/office/drawing/2014/main" id="{EFE0AA57-04CC-44C8-9430-4D5666CF86B4}"/>
              </a:ext>
            </a:extLst>
          </p:cNvPr>
          <p:cNvPicPr>
            <a:picLocks noChangeAspect="1"/>
          </p:cNvPicPr>
          <p:nvPr/>
        </p:nvPicPr>
        <p:blipFill>
          <a:blip r:embed="rId3"/>
          <a:stretch>
            <a:fillRect/>
          </a:stretch>
        </p:blipFill>
        <p:spPr>
          <a:xfrm>
            <a:off x="152401" y="2145847"/>
            <a:ext cx="3955328" cy="1783896"/>
          </a:xfrm>
          <a:prstGeom prst="rect">
            <a:avLst/>
          </a:prstGeom>
        </p:spPr>
      </p:pic>
      <p:sp>
        <p:nvSpPr>
          <p:cNvPr id="7" name="Rectangle 6">
            <a:extLst>
              <a:ext uri="{FF2B5EF4-FFF2-40B4-BE49-F238E27FC236}">
                <a16:creationId xmlns:a16="http://schemas.microsoft.com/office/drawing/2014/main" id="{FF026CEE-E5CC-460F-A82D-9C2E4C7C9065}"/>
              </a:ext>
            </a:extLst>
          </p:cNvPr>
          <p:cNvSpPr/>
          <p:nvPr/>
        </p:nvSpPr>
        <p:spPr>
          <a:xfrm>
            <a:off x="424543" y="4170793"/>
            <a:ext cx="4234543" cy="2031325"/>
          </a:xfrm>
          <a:prstGeom prst="rect">
            <a:avLst/>
          </a:prstGeom>
        </p:spPr>
        <p:txBody>
          <a:bodyPr wrap="square">
            <a:spAutoFit/>
          </a:bodyPr>
          <a:lstStyle/>
          <a:p>
            <a:r>
              <a:rPr lang="en-US" b="0" i="0" dirty="0">
                <a:effectLst/>
                <a:latin typeface="Roboto"/>
              </a:rPr>
              <a:t>The casing is in two parts so to get inside it is just a matter of getting a sharp knife and splitting the case apart. Inside the case, on the sensing side, there is a humidity sensing component along with a NTC temperature sensor (or thermistor)</a:t>
            </a:r>
            <a:endParaRPr lang="en-US" dirty="0"/>
          </a:p>
        </p:txBody>
      </p:sp>
      <p:sp>
        <p:nvSpPr>
          <p:cNvPr id="9" name="TextBox 8">
            <a:extLst>
              <a:ext uri="{FF2B5EF4-FFF2-40B4-BE49-F238E27FC236}">
                <a16:creationId xmlns:a16="http://schemas.microsoft.com/office/drawing/2014/main" id="{33CD9DE6-4B91-42CD-AA7B-C82379E68203}"/>
              </a:ext>
            </a:extLst>
          </p:cNvPr>
          <p:cNvSpPr txBox="1"/>
          <p:nvPr/>
        </p:nvSpPr>
        <p:spPr>
          <a:xfrm>
            <a:off x="2541814" y="907833"/>
            <a:ext cx="5208157" cy="646331"/>
          </a:xfrm>
          <a:prstGeom prst="rect">
            <a:avLst/>
          </a:prstGeom>
          <a:noFill/>
        </p:spPr>
        <p:txBody>
          <a:bodyPr wrap="none" rtlCol="0">
            <a:spAutoFit/>
          </a:bodyPr>
          <a:lstStyle/>
          <a:p>
            <a:r>
              <a:rPr lang="en-US" b="1" dirty="0">
                <a:solidFill>
                  <a:srgbClr val="FF0000"/>
                </a:solidFill>
              </a:rPr>
              <a:t>Analog or Digital?</a:t>
            </a:r>
          </a:p>
          <a:p>
            <a:r>
              <a:rPr lang="en-US" b="1" dirty="0">
                <a:solidFill>
                  <a:srgbClr val="FF0000"/>
                </a:solidFill>
              </a:rPr>
              <a:t>Temperature Equation? (If it is digital then not exist) </a:t>
            </a:r>
          </a:p>
        </p:txBody>
      </p:sp>
    </p:spTree>
    <p:extLst>
      <p:ext uri="{BB962C8B-B14F-4D97-AF65-F5344CB8AC3E}">
        <p14:creationId xmlns:p14="http://schemas.microsoft.com/office/powerpoint/2010/main" val="28726292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2176</Words>
  <Application>Microsoft Office PowerPoint</Application>
  <PresentationFormat>Widescreen</PresentationFormat>
  <Paragraphs>130</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inherit</vt:lpstr>
      <vt:lpstr>Roboto</vt:lpstr>
      <vt:lpstr>Arial</vt:lpstr>
      <vt:lpstr>Calibri</vt:lpstr>
      <vt:lpstr>Calibri Light</vt:lpstr>
      <vt:lpstr>Consolas</vt:lpstr>
      <vt:lpstr>Lato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 Yiyan</dc:creator>
  <cp:lastModifiedBy>Li, Yiyan</cp:lastModifiedBy>
  <cp:revision>1</cp:revision>
  <dcterms:created xsi:type="dcterms:W3CDTF">2020-08-22T22:04:54Z</dcterms:created>
  <dcterms:modified xsi:type="dcterms:W3CDTF">2020-08-22T22:05:06Z</dcterms:modified>
</cp:coreProperties>
</file>