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6" r:id="rId3"/>
    <p:sldId id="265" r:id="rId4"/>
    <p:sldId id="267" r:id="rId5"/>
    <p:sldId id="268" r:id="rId6"/>
    <p:sldId id="269" r:id="rId7"/>
    <p:sldId id="270" r:id="rId8"/>
    <p:sldId id="271" r:id="rId9"/>
    <p:sldId id="282" r:id="rId10"/>
    <p:sldId id="272" r:id="rId11"/>
    <p:sldId id="273" r:id="rId12"/>
    <p:sldId id="274" r:id="rId13"/>
    <p:sldId id="275" r:id="rId14"/>
    <p:sldId id="276" r:id="rId15"/>
    <p:sldId id="277" r:id="rId16"/>
    <p:sldId id="278" r:id="rId17"/>
    <p:sldId id="279" r:id="rId18"/>
    <p:sldId id="280" r:id="rId19"/>
    <p:sldId id="28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64" y="8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BEF83-3EF7-4276-B019-C7E5F0713E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FF9F851-3A43-4F30-80A6-10C04BC106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FE2C6A-8CE5-4927-A94E-18615D2458FF}"/>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2708501E-5695-4AE1-BA0B-B57C2B6215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3B035F-D817-45E0-B36B-1FC9825FCCC5}"/>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35349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5CBB6-98BC-42DA-90EA-EF0ECF5455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7174C1-E521-44EF-A21F-09DB1E2E0D3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4ABB7F-244F-4A55-AE2E-5EDD2139DC7C}"/>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4D6F80B6-BDD6-49DC-B331-22E41F9F05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040BD9-2E65-4FB5-AD31-76E770C67631}"/>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142596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50420D-586F-4F68-BD96-75B521774A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A8CA83-3952-4248-B463-8E8C69833D1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ABE802-1088-4B12-968F-B6DB01148A06}"/>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9251D5DE-992F-40F3-95EF-4305B11EE6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6B30C1-936C-4EE8-A163-DEB71B83D8FD}"/>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3770222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B14E7-142C-4715-B1E2-7214AF4526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D70D8A-EA81-47B9-A9FD-A64F78A8DEA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B8CF57-A2CA-4854-A8F4-4FF6A2DC0892}"/>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E6C93D19-AE4D-48DA-A1AF-F673DFDDB8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0755DE-23E2-42A3-9085-1D73D0E66D14}"/>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2867081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59146-5280-4AB5-9659-5517A199C6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20C7D7-65E9-4996-BD9F-2C2C896F78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34B526-ED45-4E4C-ACE3-294B9AA11FB5}"/>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7B9342F6-C478-4C90-955D-35EE46B2E7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DCBE88-0030-43A8-8481-4C2BE29007F6}"/>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1466240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26C21-DA3A-4718-B0EF-E0218F713D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FF1BD9-BA75-4069-B649-D427E84A8AB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5DAD8A-07CE-4A50-AC85-7B590BE70D7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AA7F6C7-EB5C-441C-9481-BF4D5B99D44C}"/>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6" name="Footer Placeholder 5">
            <a:extLst>
              <a:ext uri="{FF2B5EF4-FFF2-40B4-BE49-F238E27FC236}">
                <a16:creationId xmlns:a16="http://schemas.microsoft.com/office/drawing/2014/main" id="{7A005FFF-805B-4806-84B8-078CDAD171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C8E2B8-2E14-4C89-9D50-53575710A8C3}"/>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1936535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0E2DD-6F21-4113-85BB-014E8E681D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4EA197D-17F6-4C5B-BF2E-91F6047E2E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135DA69-B1B9-4CFB-801E-4446F70F85E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6ACD50-2E70-4A1B-A164-F4C3B1D0CD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7C94CAC-1EF5-4201-A1C3-00AD255D8DC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DD412A-F091-4498-A0A3-91655B218D9F}"/>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8" name="Footer Placeholder 7">
            <a:extLst>
              <a:ext uri="{FF2B5EF4-FFF2-40B4-BE49-F238E27FC236}">
                <a16:creationId xmlns:a16="http://schemas.microsoft.com/office/drawing/2014/main" id="{FCA917E3-5F7A-4515-B416-DBBA04FD0C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C9A6BBB-11B3-4ED5-BD3A-C3FFA4BDF83D}"/>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2623959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8173C-4588-405E-B63B-CA9CC7C11B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D9D7A23-DFD8-4F90-8CF4-5ACC4377F952}"/>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4" name="Footer Placeholder 3">
            <a:extLst>
              <a:ext uri="{FF2B5EF4-FFF2-40B4-BE49-F238E27FC236}">
                <a16:creationId xmlns:a16="http://schemas.microsoft.com/office/drawing/2014/main" id="{BFC488F6-8D3B-47C0-B800-B39DB8FE81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9AB44E5-5BE7-48BF-A8EB-BDC84B52FCE7}"/>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1516658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F4BF45-8AA8-4567-80A4-317DC904F801}"/>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3" name="Footer Placeholder 2">
            <a:extLst>
              <a:ext uri="{FF2B5EF4-FFF2-40B4-BE49-F238E27FC236}">
                <a16:creationId xmlns:a16="http://schemas.microsoft.com/office/drawing/2014/main" id="{021430AC-6E9C-4643-B398-0742A69314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187924-202C-4EC5-8DF0-E8B009D3FC3A}"/>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80448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8BC9B-5263-4C70-8FEA-7AA0628CFA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CC7756C-A1A4-47AE-B919-2E86819806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804BB6-A7AF-49F3-A672-BE09483F43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04C14BC-DA90-43F0-942A-3B41282DADB5}"/>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6" name="Footer Placeholder 5">
            <a:extLst>
              <a:ext uri="{FF2B5EF4-FFF2-40B4-BE49-F238E27FC236}">
                <a16:creationId xmlns:a16="http://schemas.microsoft.com/office/drawing/2014/main" id="{0D570E5F-C2C1-42C1-8624-3C35E05516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622310-5DFE-4799-A82E-4BE1E457F2D1}"/>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95487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79F30-3C73-46DA-8B8E-C02C77EA83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C6CDDEC-5EE7-429C-BE12-CA2B25955C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50A3D1F-AB83-4224-B250-5264C4864A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FF6A48B-A2ED-49AC-B731-375123246CA3}"/>
              </a:ext>
            </a:extLst>
          </p:cNvPr>
          <p:cNvSpPr>
            <a:spLocks noGrp="1"/>
          </p:cNvSpPr>
          <p:nvPr>
            <p:ph type="dt" sz="half" idx="10"/>
          </p:nvPr>
        </p:nvSpPr>
        <p:spPr/>
        <p:txBody>
          <a:bodyPr/>
          <a:lstStyle/>
          <a:p>
            <a:fld id="{09871F26-D2ED-4C40-8EA4-DF39DBAEF976}" type="datetimeFigureOut">
              <a:rPr lang="en-US" smtClean="0"/>
              <a:t>9/6/2020</a:t>
            </a:fld>
            <a:endParaRPr lang="en-US"/>
          </a:p>
        </p:txBody>
      </p:sp>
      <p:sp>
        <p:nvSpPr>
          <p:cNvPr id="6" name="Footer Placeholder 5">
            <a:extLst>
              <a:ext uri="{FF2B5EF4-FFF2-40B4-BE49-F238E27FC236}">
                <a16:creationId xmlns:a16="http://schemas.microsoft.com/office/drawing/2014/main" id="{75C79600-B950-44AF-A47E-B5607DF39D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50AD0-5097-422A-A59C-277AFBE935F3}"/>
              </a:ext>
            </a:extLst>
          </p:cNvPr>
          <p:cNvSpPr>
            <a:spLocks noGrp="1"/>
          </p:cNvSpPr>
          <p:nvPr>
            <p:ph type="sldNum" sz="quarter" idx="12"/>
          </p:nvPr>
        </p:nvSpPr>
        <p:spPr/>
        <p:txBody>
          <a:bodyPr/>
          <a:lstStyle/>
          <a:p>
            <a:fld id="{8FD835C2-D11B-4BBE-902B-7243B64B7C45}" type="slidenum">
              <a:rPr lang="en-US" smtClean="0"/>
              <a:t>‹#›</a:t>
            </a:fld>
            <a:endParaRPr lang="en-US"/>
          </a:p>
        </p:txBody>
      </p:sp>
    </p:spTree>
    <p:extLst>
      <p:ext uri="{BB962C8B-B14F-4D97-AF65-F5344CB8AC3E}">
        <p14:creationId xmlns:p14="http://schemas.microsoft.com/office/powerpoint/2010/main" val="1204941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42D3B1-BDA1-4730-AE3E-78A13F1A42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2159F-41FA-4BA2-85E5-91AB8254EC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4DBAF-C7AA-4627-A85D-21EF2A7246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1F26-D2ED-4C40-8EA4-DF39DBAEF976}" type="datetimeFigureOut">
              <a:rPr lang="en-US" smtClean="0"/>
              <a:t>9/6/2020</a:t>
            </a:fld>
            <a:endParaRPr lang="en-US"/>
          </a:p>
        </p:txBody>
      </p:sp>
      <p:sp>
        <p:nvSpPr>
          <p:cNvPr id="5" name="Footer Placeholder 4">
            <a:extLst>
              <a:ext uri="{FF2B5EF4-FFF2-40B4-BE49-F238E27FC236}">
                <a16:creationId xmlns:a16="http://schemas.microsoft.com/office/drawing/2014/main" id="{81F33A48-4B20-4014-9A0B-7EC4E5AB20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A6CE25-017C-43D9-B469-0ECAB7648C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835C2-D11B-4BBE-902B-7243B64B7C45}" type="slidenum">
              <a:rPr lang="en-US" smtClean="0"/>
              <a:t>‹#›</a:t>
            </a:fld>
            <a:endParaRPr lang="en-US"/>
          </a:p>
        </p:txBody>
      </p:sp>
    </p:spTree>
    <p:extLst>
      <p:ext uri="{BB962C8B-B14F-4D97-AF65-F5344CB8AC3E}">
        <p14:creationId xmlns:p14="http://schemas.microsoft.com/office/powerpoint/2010/main" val="1830705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video" Target="https://www.youtube.com/embed/i-Dm-5EfSAk"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80F2A-5FFB-4CB9-9437-AEA648C10369}"/>
              </a:ext>
            </a:extLst>
          </p:cNvPr>
          <p:cNvSpPr>
            <a:spLocks noGrp="1"/>
          </p:cNvSpPr>
          <p:nvPr>
            <p:ph type="title"/>
          </p:nvPr>
        </p:nvSpPr>
        <p:spPr>
          <a:xfrm>
            <a:off x="838200" y="1089025"/>
            <a:ext cx="10515600" cy="1325563"/>
          </a:xfrm>
        </p:spPr>
        <p:txBody>
          <a:bodyPr/>
          <a:lstStyle/>
          <a:p>
            <a:pPr algn="ctr"/>
            <a:r>
              <a:rPr lang="en-US" b="1" dirty="0"/>
              <a:t>CE 432 Robotics II</a:t>
            </a:r>
            <a:br>
              <a:rPr lang="en-US" dirty="0"/>
            </a:br>
            <a:r>
              <a:rPr lang="en-US" sz="3200" dirty="0"/>
              <a:t>Sensors/Transducers and Actuators</a:t>
            </a:r>
            <a:endParaRPr lang="en-US" dirty="0"/>
          </a:p>
        </p:txBody>
      </p:sp>
      <p:sp>
        <p:nvSpPr>
          <p:cNvPr id="3" name="Content Placeholder 2">
            <a:extLst>
              <a:ext uri="{FF2B5EF4-FFF2-40B4-BE49-F238E27FC236}">
                <a16:creationId xmlns:a16="http://schemas.microsoft.com/office/drawing/2014/main" id="{9B03C42B-F862-43AC-8650-DDEB6D4CC87D}"/>
              </a:ext>
            </a:extLst>
          </p:cNvPr>
          <p:cNvSpPr>
            <a:spLocks noGrp="1"/>
          </p:cNvSpPr>
          <p:nvPr>
            <p:ph idx="1"/>
          </p:nvPr>
        </p:nvSpPr>
        <p:spPr>
          <a:xfrm>
            <a:off x="838200" y="3756025"/>
            <a:ext cx="10515600" cy="1768475"/>
          </a:xfrm>
        </p:spPr>
        <p:txBody>
          <a:bodyPr/>
          <a:lstStyle/>
          <a:p>
            <a:pPr marL="0" indent="0" algn="ctr">
              <a:buNone/>
            </a:pPr>
            <a:r>
              <a:rPr lang="en-US" dirty="0"/>
              <a:t>Yiyan Li</a:t>
            </a:r>
          </a:p>
          <a:p>
            <a:pPr marL="0" indent="0" algn="ctr">
              <a:buNone/>
            </a:pPr>
            <a:r>
              <a:rPr lang="en-US" dirty="0"/>
              <a:t>Computer Engineering</a:t>
            </a:r>
          </a:p>
          <a:p>
            <a:pPr marL="0" indent="0" algn="ctr">
              <a:buNone/>
            </a:pPr>
            <a:r>
              <a:rPr lang="en-US" dirty="0"/>
              <a:t>Fort Lewis College</a:t>
            </a:r>
          </a:p>
        </p:txBody>
      </p:sp>
    </p:spTree>
    <p:extLst>
      <p:ext uri="{BB962C8B-B14F-4D97-AF65-F5344CB8AC3E}">
        <p14:creationId xmlns:p14="http://schemas.microsoft.com/office/powerpoint/2010/main" val="3284960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250ABB-D0D3-4529-98D8-38AC575621D8}"/>
              </a:ext>
            </a:extLst>
          </p:cNvPr>
          <p:cNvSpPr/>
          <p:nvPr/>
        </p:nvSpPr>
        <p:spPr>
          <a:xfrm>
            <a:off x="295564" y="344621"/>
            <a:ext cx="11499272" cy="2308324"/>
          </a:xfrm>
          <a:prstGeom prst="rect">
            <a:avLst/>
          </a:prstGeom>
        </p:spPr>
        <p:txBody>
          <a:bodyPr wrap="square">
            <a:spAutoFit/>
          </a:bodyPr>
          <a:lstStyle/>
          <a:p>
            <a:r>
              <a:rPr lang="en-US" b="1" dirty="0">
                <a:solidFill>
                  <a:srgbClr val="404041"/>
                </a:solidFill>
                <a:latin typeface="Lato" panose="020F0502020204030203" pitchFamily="34" charset="0"/>
              </a:rPr>
              <a:t>The DC Servo Motor</a:t>
            </a:r>
          </a:p>
          <a:p>
            <a:r>
              <a:rPr lang="en-US" b="1" dirty="0">
                <a:solidFill>
                  <a:srgbClr val="414042"/>
                </a:solidFill>
                <a:latin typeface="Lato" panose="020F0502020204030203" pitchFamily="34" charset="0"/>
              </a:rPr>
              <a:t>DC Servo motors</a:t>
            </a:r>
            <a:r>
              <a:rPr lang="en-US" dirty="0">
                <a:solidFill>
                  <a:srgbClr val="414042"/>
                </a:solidFill>
                <a:latin typeface="Lato" panose="020F0502020204030203" pitchFamily="34" charset="0"/>
              </a:rPr>
              <a:t> are used in closed loop type applications were the position of the output motor shaft is fed back to the motor control circuit. Typical positional “Feedback” devices include Resolvers, Encoders and Potentiometers as used in radio control models such as </a:t>
            </a:r>
            <a:r>
              <a:rPr lang="en-US" dirty="0" err="1">
                <a:solidFill>
                  <a:srgbClr val="414042"/>
                </a:solidFill>
                <a:latin typeface="Lato" panose="020F0502020204030203" pitchFamily="34" charset="0"/>
              </a:rPr>
              <a:t>aeroplanes</a:t>
            </a:r>
            <a:r>
              <a:rPr lang="en-US" dirty="0">
                <a:solidFill>
                  <a:srgbClr val="414042"/>
                </a:solidFill>
                <a:latin typeface="Lato" panose="020F0502020204030203" pitchFamily="34" charset="0"/>
              </a:rPr>
              <a:t> and boats etc.</a:t>
            </a:r>
          </a:p>
          <a:p>
            <a:endParaRPr lang="en-US" dirty="0">
              <a:solidFill>
                <a:srgbClr val="414042"/>
              </a:solidFill>
              <a:latin typeface="Lato" panose="020F0502020204030203" pitchFamily="34" charset="0"/>
            </a:endParaRPr>
          </a:p>
          <a:p>
            <a:r>
              <a:rPr lang="en-US" dirty="0">
                <a:solidFill>
                  <a:srgbClr val="414042"/>
                </a:solidFill>
                <a:latin typeface="Lato" panose="020F0502020204030203" pitchFamily="34" charset="0"/>
              </a:rPr>
              <a:t>A servo motor generally includes a built-in gearbox for speed reduction and is capable of delivering high torques directly. The output shaft of a servo motor does not rotate freely as do the shafts of DC motors because of the gearbox and feedback devices attached.</a:t>
            </a:r>
            <a:endParaRPr lang="en-US" b="0" i="0" dirty="0">
              <a:solidFill>
                <a:srgbClr val="414042"/>
              </a:solidFill>
              <a:effectLst/>
              <a:latin typeface="Lato" panose="020F0502020204030203" pitchFamily="34" charset="0"/>
            </a:endParaRPr>
          </a:p>
        </p:txBody>
      </p:sp>
      <p:pic>
        <p:nvPicPr>
          <p:cNvPr id="5" name="Picture 4">
            <a:extLst>
              <a:ext uri="{FF2B5EF4-FFF2-40B4-BE49-F238E27FC236}">
                <a16:creationId xmlns:a16="http://schemas.microsoft.com/office/drawing/2014/main" id="{35C51A27-2766-45D3-8A98-AF948DF58D67}"/>
              </a:ext>
            </a:extLst>
          </p:cNvPr>
          <p:cNvPicPr>
            <a:picLocks noChangeAspect="1"/>
          </p:cNvPicPr>
          <p:nvPr/>
        </p:nvPicPr>
        <p:blipFill>
          <a:blip r:embed="rId2"/>
          <a:stretch>
            <a:fillRect/>
          </a:stretch>
        </p:blipFill>
        <p:spPr>
          <a:xfrm>
            <a:off x="3049649" y="2830966"/>
            <a:ext cx="5505450" cy="3286125"/>
          </a:xfrm>
          <a:prstGeom prst="rect">
            <a:avLst/>
          </a:prstGeom>
        </p:spPr>
      </p:pic>
    </p:spTree>
    <p:extLst>
      <p:ext uri="{BB962C8B-B14F-4D97-AF65-F5344CB8AC3E}">
        <p14:creationId xmlns:p14="http://schemas.microsoft.com/office/powerpoint/2010/main" val="2165712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C1F210A-27BE-4EAD-A172-92D02E138939}"/>
              </a:ext>
            </a:extLst>
          </p:cNvPr>
          <p:cNvSpPr txBox="1"/>
          <p:nvPr/>
        </p:nvSpPr>
        <p:spPr>
          <a:xfrm>
            <a:off x="397164" y="387928"/>
            <a:ext cx="4333238" cy="584775"/>
          </a:xfrm>
          <a:prstGeom prst="rect">
            <a:avLst/>
          </a:prstGeom>
          <a:noFill/>
        </p:spPr>
        <p:txBody>
          <a:bodyPr wrap="none" rtlCol="0">
            <a:spAutoFit/>
          </a:bodyPr>
          <a:lstStyle/>
          <a:p>
            <a:r>
              <a:rPr lang="en-US" sz="3200" b="1" dirty="0"/>
              <a:t>DC Motor Speed Control</a:t>
            </a:r>
          </a:p>
        </p:txBody>
      </p:sp>
      <p:sp>
        <p:nvSpPr>
          <p:cNvPr id="5" name="Rectangle 4">
            <a:extLst>
              <a:ext uri="{FF2B5EF4-FFF2-40B4-BE49-F238E27FC236}">
                <a16:creationId xmlns:a16="http://schemas.microsoft.com/office/drawing/2014/main" id="{A60CED1C-CF0C-4B58-89F7-03471BDFA1C3}"/>
              </a:ext>
            </a:extLst>
          </p:cNvPr>
          <p:cNvSpPr/>
          <p:nvPr/>
        </p:nvSpPr>
        <p:spPr>
          <a:xfrm>
            <a:off x="397164" y="1101958"/>
            <a:ext cx="11637818" cy="1754326"/>
          </a:xfrm>
          <a:prstGeom prst="rect">
            <a:avLst/>
          </a:prstGeom>
        </p:spPr>
        <p:txBody>
          <a:bodyPr wrap="square">
            <a:spAutoFit/>
          </a:bodyPr>
          <a:lstStyle/>
          <a:p>
            <a:r>
              <a:rPr lang="en-US" b="1" dirty="0">
                <a:solidFill>
                  <a:srgbClr val="404041"/>
                </a:solidFill>
                <a:latin typeface="Lato" panose="020F0502020204030203" pitchFamily="34" charset="0"/>
              </a:rPr>
              <a:t>Pulse Width Speed Control</a:t>
            </a:r>
          </a:p>
          <a:p>
            <a:r>
              <a:rPr lang="en-US" dirty="0">
                <a:solidFill>
                  <a:srgbClr val="414042"/>
                </a:solidFill>
                <a:latin typeface="Lato" panose="020F0502020204030203" pitchFamily="34" charset="0"/>
              </a:rPr>
              <a:t>We said previously that the rotational speed of a DC motor is directly proportional to the mean (average) voltage value on its terminals, and the higher this value, up to maximum allowed motor volts, the faster the motor will rotate. In other words more voltage more speed. By varying the ratio between the “ON” (</a:t>
            </a:r>
            <a:r>
              <a:rPr lang="en-US" dirty="0" err="1">
                <a:solidFill>
                  <a:srgbClr val="414042"/>
                </a:solidFill>
                <a:latin typeface="Lato" panose="020F0502020204030203" pitchFamily="34" charset="0"/>
              </a:rPr>
              <a:t>t</a:t>
            </a:r>
            <a:r>
              <a:rPr lang="en-US" baseline="-25000" dirty="0" err="1">
                <a:solidFill>
                  <a:srgbClr val="414042"/>
                </a:solidFill>
                <a:latin typeface="Lato" panose="020F0502020204030203" pitchFamily="34" charset="0"/>
              </a:rPr>
              <a:t>ON</a:t>
            </a:r>
            <a:r>
              <a:rPr lang="en-US" dirty="0">
                <a:solidFill>
                  <a:srgbClr val="414042"/>
                </a:solidFill>
                <a:latin typeface="Lato" panose="020F0502020204030203" pitchFamily="34" charset="0"/>
              </a:rPr>
              <a:t>) time and the “OFF” (</a:t>
            </a:r>
            <a:r>
              <a:rPr lang="en-US" dirty="0" err="1">
                <a:solidFill>
                  <a:srgbClr val="414042"/>
                </a:solidFill>
                <a:latin typeface="Lato" panose="020F0502020204030203" pitchFamily="34" charset="0"/>
              </a:rPr>
              <a:t>t</a:t>
            </a:r>
            <a:r>
              <a:rPr lang="en-US" baseline="-25000" dirty="0" err="1">
                <a:solidFill>
                  <a:srgbClr val="414042"/>
                </a:solidFill>
                <a:latin typeface="Lato" panose="020F0502020204030203" pitchFamily="34" charset="0"/>
              </a:rPr>
              <a:t>OFF</a:t>
            </a:r>
            <a:r>
              <a:rPr lang="en-US" dirty="0">
                <a:solidFill>
                  <a:srgbClr val="414042"/>
                </a:solidFill>
                <a:latin typeface="Lato" panose="020F0502020204030203" pitchFamily="34" charset="0"/>
              </a:rPr>
              <a:t>) time durations, called the “Duty Ratio”, “Mark/Space Ratio” or “Duty Cycle”, the average value of the motor voltage and hence its rotational speed can be varied. For simple unipolar drives the duty ratio </a:t>
            </a:r>
            <a:r>
              <a:rPr lang="en-US" dirty="0">
                <a:solidFill>
                  <a:srgbClr val="414143"/>
                </a:solidFill>
                <a:latin typeface="Lato" panose="020F0502020204030203" pitchFamily="34" charset="0"/>
              </a:rPr>
              <a:t>β</a:t>
            </a:r>
            <a:r>
              <a:rPr lang="en-US" dirty="0">
                <a:solidFill>
                  <a:srgbClr val="414042"/>
                </a:solidFill>
                <a:latin typeface="Lato" panose="020F0502020204030203" pitchFamily="34" charset="0"/>
              </a:rPr>
              <a:t> is given as:</a:t>
            </a:r>
            <a:endParaRPr lang="en-US" b="0" i="0" dirty="0">
              <a:solidFill>
                <a:srgbClr val="414042"/>
              </a:solidFill>
              <a:effectLst/>
              <a:latin typeface="Lato" panose="020F0502020204030203" pitchFamily="34" charset="0"/>
            </a:endParaRPr>
          </a:p>
        </p:txBody>
      </p:sp>
      <p:pic>
        <p:nvPicPr>
          <p:cNvPr id="6" name="Picture 5">
            <a:extLst>
              <a:ext uri="{FF2B5EF4-FFF2-40B4-BE49-F238E27FC236}">
                <a16:creationId xmlns:a16="http://schemas.microsoft.com/office/drawing/2014/main" id="{F36BE9B0-DDB0-45FA-9EB5-8548BE04E734}"/>
              </a:ext>
            </a:extLst>
          </p:cNvPr>
          <p:cNvPicPr>
            <a:picLocks noChangeAspect="1"/>
          </p:cNvPicPr>
          <p:nvPr/>
        </p:nvPicPr>
        <p:blipFill>
          <a:blip r:embed="rId2"/>
          <a:stretch>
            <a:fillRect/>
          </a:stretch>
        </p:blipFill>
        <p:spPr>
          <a:xfrm>
            <a:off x="3090862" y="2985539"/>
            <a:ext cx="5705475" cy="1866900"/>
          </a:xfrm>
          <a:prstGeom prst="rect">
            <a:avLst/>
          </a:prstGeom>
        </p:spPr>
      </p:pic>
      <p:sp>
        <p:nvSpPr>
          <p:cNvPr id="7" name="Rectangle 6">
            <a:extLst>
              <a:ext uri="{FF2B5EF4-FFF2-40B4-BE49-F238E27FC236}">
                <a16:creationId xmlns:a16="http://schemas.microsoft.com/office/drawing/2014/main" id="{CA679620-3F20-4BDC-9525-E331F81FD193}"/>
              </a:ext>
            </a:extLst>
          </p:cNvPr>
          <p:cNvSpPr/>
          <p:nvPr/>
        </p:nvSpPr>
        <p:spPr>
          <a:xfrm>
            <a:off x="397164" y="5200782"/>
            <a:ext cx="11637818" cy="923330"/>
          </a:xfrm>
          <a:prstGeom prst="rect">
            <a:avLst/>
          </a:prstGeom>
        </p:spPr>
        <p:txBody>
          <a:bodyPr wrap="square">
            <a:spAutoFit/>
          </a:bodyPr>
          <a:lstStyle/>
          <a:p>
            <a:r>
              <a:rPr lang="en-US" dirty="0">
                <a:solidFill>
                  <a:srgbClr val="414042"/>
                </a:solidFill>
                <a:latin typeface="Lato" panose="020F0502020204030203" pitchFamily="34" charset="0"/>
              </a:rPr>
              <a:t>and the mean DC output voltage fed to the motor is given as: </a:t>
            </a:r>
            <a:r>
              <a:rPr lang="en-US" dirty="0" err="1">
                <a:solidFill>
                  <a:srgbClr val="414143"/>
                </a:solidFill>
                <a:latin typeface="Lato" panose="020F0502020204030203" pitchFamily="34" charset="0"/>
              </a:rPr>
              <a:t>Vmean</a:t>
            </a:r>
            <a:r>
              <a:rPr lang="en-US" dirty="0">
                <a:solidFill>
                  <a:srgbClr val="414143"/>
                </a:solidFill>
                <a:latin typeface="Lato" panose="020F0502020204030203" pitchFamily="34" charset="0"/>
              </a:rPr>
              <a:t> = β x </a:t>
            </a:r>
            <a:r>
              <a:rPr lang="en-US" dirty="0" err="1">
                <a:solidFill>
                  <a:srgbClr val="414143"/>
                </a:solidFill>
                <a:latin typeface="Lato" panose="020F0502020204030203" pitchFamily="34" charset="0"/>
              </a:rPr>
              <a:t>Vsupply</a:t>
            </a:r>
            <a:r>
              <a:rPr lang="en-US" dirty="0">
                <a:solidFill>
                  <a:srgbClr val="414042"/>
                </a:solidFill>
                <a:latin typeface="Lato" panose="020F0502020204030203" pitchFamily="34" charset="0"/>
              </a:rPr>
              <a:t>. Then by varying the width of pulse </a:t>
            </a:r>
            <a:r>
              <a:rPr lang="en-US" dirty="0">
                <a:solidFill>
                  <a:srgbClr val="414143"/>
                </a:solidFill>
                <a:latin typeface="Lato" panose="020F0502020204030203" pitchFamily="34" charset="0"/>
              </a:rPr>
              <a:t>a</a:t>
            </a:r>
            <a:r>
              <a:rPr lang="en-US" dirty="0">
                <a:solidFill>
                  <a:srgbClr val="414042"/>
                </a:solidFill>
                <a:latin typeface="Lato" panose="020F0502020204030203" pitchFamily="34" charset="0"/>
              </a:rPr>
              <a:t>, the motor voltage and hence the power applied to the motor can be controlled and this type of control is called </a:t>
            </a:r>
            <a:r>
              <a:rPr lang="en-US" b="1" dirty="0">
                <a:solidFill>
                  <a:srgbClr val="414042"/>
                </a:solidFill>
                <a:latin typeface="Lato" panose="020F0502020204030203" pitchFamily="34" charset="0"/>
              </a:rPr>
              <a:t>Pulse Width Modulation</a:t>
            </a:r>
            <a:r>
              <a:rPr lang="en-US" dirty="0">
                <a:solidFill>
                  <a:srgbClr val="414042"/>
                </a:solidFill>
                <a:latin typeface="Lato" panose="020F0502020204030203" pitchFamily="34" charset="0"/>
              </a:rPr>
              <a:t> or </a:t>
            </a:r>
            <a:r>
              <a:rPr lang="en-US" b="1" dirty="0">
                <a:solidFill>
                  <a:srgbClr val="414042"/>
                </a:solidFill>
                <a:latin typeface="Lato" panose="020F0502020204030203" pitchFamily="34" charset="0"/>
              </a:rPr>
              <a:t>PWM</a:t>
            </a:r>
            <a:r>
              <a:rPr lang="en-US" dirty="0">
                <a:solidFill>
                  <a:srgbClr val="414042"/>
                </a:solidFill>
                <a:latin typeface="Lato" panose="020F0502020204030203" pitchFamily="34" charset="0"/>
              </a:rPr>
              <a:t>.</a:t>
            </a:r>
            <a:endParaRPr lang="en-US" dirty="0"/>
          </a:p>
        </p:txBody>
      </p:sp>
    </p:spTree>
    <p:extLst>
      <p:ext uri="{BB962C8B-B14F-4D97-AF65-F5344CB8AC3E}">
        <p14:creationId xmlns:p14="http://schemas.microsoft.com/office/powerpoint/2010/main" val="1560160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5B3B13-8D6A-48E7-A013-63F076601C25}"/>
              </a:ext>
            </a:extLst>
          </p:cNvPr>
          <p:cNvSpPr/>
          <p:nvPr/>
        </p:nvSpPr>
        <p:spPr>
          <a:xfrm>
            <a:off x="337457" y="268184"/>
            <a:ext cx="11658600" cy="2339102"/>
          </a:xfrm>
          <a:prstGeom prst="rect">
            <a:avLst/>
          </a:prstGeom>
        </p:spPr>
        <p:txBody>
          <a:bodyPr wrap="square">
            <a:spAutoFit/>
          </a:bodyPr>
          <a:lstStyle/>
          <a:p>
            <a:r>
              <a:rPr lang="en-US" sz="2000" b="1" dirty="0"/>
              <a:t>The DC Stepper Motor </a:t>
            </a:r>
          </a:p>
          <a:p>
            <a:r>
              <a:rPr lang="en-US" dirty="0"/>
              <a:t>Like the DC motor above, Stepper Motors are also electromechanical actuators that convert a pulsed digital input signal into a discrete (incremental) mechanical movement are used widely in industrial control applications. A stepper motor is a type of synchronous brushless motor in that it does not have an armature with a commutator and carbon brushes but has a rotor made up of many, some types have hundreds of permanent magnetic teeth and a stator with individual windings. dc stepper motor Stepper Motor As it name implies, the stepper motor does not rotate in a continuous fashion like a conventional DC motor but moves in discrete “Steps” or “Increments”, with the angle of each rotational movement or step </a:t>
            </a:r>
            <a:r>
              <a:rPr lang="en-US" dirty="0" err="1"/>
              <a:t>dependant</a:t>
            </a:r>
            <a:r>
              <a:rPr lang="en-US" dirty="0"/>
              <a:t> upon the number of stator poles and rotor teeth the stepper motor has.</a:t>
            </a:r>
          </a:p>
        </p:txBody>
      </p:sp>
      <p:pic>
        <p:nvPicPr>
          <p:cNvPr id="5" name="Picture 4">
            <a:extLst>
              <a:ext uri="{FF2B5EF4-FFF2-40B4-BE49-F238E27FC236}">
                <a16:creationId xmlns:a16="http://schemas.microsoft.com/office/drawing/2014/main" id="{77707C26-2B69-408A-BAE7-D774B845BC97}"/>
              </a:ext>
            </a:extLst>
          </p:cNvPr>
          <p:cNvPicPr>
            <a:picLocks noChangeAspect="1"/>
          </p:cNvPicPr>
          <p:nvPr/>
        </p:nvPicPr>
        <p:blipFill>
          <a:blip r:embed="rId2"/>
          <a:stretch>
            <a:fillRect/>
          </a:stretch>
        </p:blipFill>
        <p:spPr>
          <a:xfrm>
            <a:off x="428857" y="2763277"/>
            <a:ext cx="1320021" cy="1487438"/>
          </a:xfrm>
          <a:prstGeom prst="rect">
            <a:avLst/>
          </a:prstGeom>
        </p:spPr>
      </p:pic>
      <p:pic>
        <p:nvPicPr>
          <p:cNvPr id="1026" name="Picture 2" descr="Stepper Motors Small Reduction Unipolar Cylindrical 12V 3.5oz.in 11.25° 1Shaft">
            <a:extLst>
              <a:ext uri="{FF2B5EF4-FFF2-40B4-BE49-F238E27FC236}">
                <a16:creationId xmlns:a16="http://schemas.microsoft.com/office/drawing/2014/main" id="{F7D5C69B-90E4-47F4-9984-F07830FA39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57" y="4465944"/>
            <a:ext cx="2516271" cy="18885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CB947B5-8A23-43E5-B02E-033436EA0EE6}"/>
              </a:ext>
            </a:extLst>
          </p:cNvPr>
          <p:cNvPicPr>
            <a:picLocks noChangeAspect="1"/>
          </p:cNvPicPr>
          <p:nvPr/>
        </p:nvPicPr>
        <p:blipFill>
          <a:blip r:embed="rId4"/>
          <a:stretch>
            <a:fillRect/>
          </a:stretch>
        </p:blipFill>
        <p:spPr>
          <a:xfrm>
            <a:off x="3185734" y="2572328"/>
            <a:ext cx="3531290" cy="2339102"/>
          </a:xfrm>
          <a:prstGeom prst="rect">
            <a:avLst/>
          </a:prstGeom>
        </p:spPr>
      </p:pic>
      <p:pic>
        <p:nvPicPr>
          <p:cNvPr id="7" name="Picture 6">
            <a:extLst>
              <a:ext uri="{FF2B5EF4-FFF2-40B4-BE49-F238E27FC236}">
                <a16:creationId xmlns:a16="http://schemas.microsoft.com/office/drawing/2014/main" id="{942390AF-9D12-4EB0-B638-CB0C89514B8F}"/>
              </a:ext>
            </a:extLst>
          </p:cNvPr>
          <p:cNvPicPr>
            <a:picLocks noChangeAspect="1"/>
          </p:cNvPicPr>
          <p:nvPr/>
        </p:nvPicPr>
        <p:blipFill>
          <a:blip r:embed="rId5"/>
          <a:stretch>
            <a:fillRect/>
          </a:stretch>
        </p:blipFill>
        <p:spPr>
          <a:xfrm>
            <a:off x="6853506" y="2703499"/>
            <a:ext cx="5006068" cy="2581051"/>
          </a:xfrm>
          <a:prstGeom prst="rect">
            <a:avLst/>
          </a:prstGeom>
        </p:spPr>
      </p:pic>
      <p:sp>
        <p:nvSpPr>
          <p:cNvPr id="8" name="Rectangle 7">
            <a:extLst>
              <a:ext uri="{FF2B5EF4-FFF2-40B4-BE49-F238E27FC236}">
                <a16:creationId xmlns:a16="http://schemas.microsoft.com/office/drawing/2014/main" id="{90BC5BFB-CB53-471C-AABC-591FCA97F45F}"/>
              </a:ext>
            </a:extLst>
          </p:cNvPr>
          <p:cNvSpPr/>
          <p:nvPr/>
        </p:nvSpPr>
        <p:spPr>
          <a:xfrm>
            <a:off x="3364288" y="5432479"/>
            <a:ext cx="8377465" cy="923330"/>
          </a:xfrm>
          <a:prstGeom prst="rect">
            <a:avLst/>
          </a:prstGeom>
        </p:spPr>
        <p:txBody>
          <a:bodyPr wrap="square">
            <a:spAutoFit/>
          </a:bodyPr>
          <a:lstStyle/>
          <a:p>
            <a:r>
              <a:rPr lang="en-US" b="1" dirty="0">
                <a:solidFill>
                  <a:srgbClr val="FF0000"/>
                </a:solidFill>
              </a:rPr>
              <a:t>Stepper motor is controlled by PWM signal</a:t>
            </a:r>
            <a:r>
              <a:rPr lang="en-US" dirty="0"/>
              <a:t>. PWM signal can drive the motor to rotate a fixed angle in accordance with the set direction and control the amount of angular displacement by controlling the number of pulses</a:t>
            </a:r>
          </a:p>
        </p:txBody>
      </p:sp>
    </p:spTree>
    <p:extLst>
      <p:ext uri="{BB962C8B-B14F-4D97-AF65-F5344CB8AC3E}">
        <p14:creationId xmlns:p14="http://schemas.microsoft.com/office/powerpoint/2010/main" val="1850814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are piezo actuators?">
            <a:extLst>
              <a:ext uri="{FF2B5EF4-FFF2-40B4-BE49-F238E27FC236}">
                <a16:creationId xmlns:a16="http://schemas.microsoft.com/office/drawing/2014/main" id="{65A336C5-F82F-4E82-B185-6AA30A6E35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835" y="2551612"/>
            <a:ext cx="8096251" cy="24450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iezoelectric Actuators at Best Price in India">
            <a:extLst>
              <a:ext uri="{FF2B5EF4-FFF2-40B4-BE49-F238E27FC236}">
                <a16:creationId xmlns:a16="http://schemas.microsoft.com/office/drawing/2014/main" id="{02E89BC1-776E-4352-B0C9-1D4512FB16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5658" y="757784"/>
            <a:ext cx="2595206" cy="193083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6DB904E-B865-4AFA-B935-A907C03D9AB0}"/>
              </a:ext>
            </a:extLst>
          </p:cNvPr>
          <p:cNvSpPr/>
          <p:nvPr/>
        </p:nvSpPr>
        <p:spPr>
          <a:xfrm>
            <a:off x="198663" y="212510"/>
            <a:ext cx="7943851" cy="2339102"/>
          </a:xfrm>
          <a:prstGeom prst="rect">
            <a:avLst/>
          </a:prstGeom>
        </p:spPr>
        <p:txBody>
          <a:bodyPr wrap="square">
            <a:spAutoFit/>
          </a:bodyPr>
          <a:lstStyle/>
          <a:p>
            <a:r>
              <a:rPr lang="en-US" sz="2000" b="1" dirty="0"/>
              <a:t>What is the Piezoelectric Effect? </a:t>
            </a:r>
          </a:p>
          <a:p>
            <a:r>
              <a:rPr lang="en-US" dirty="0"/>
              <a:t>Piezoelectric Effect is the ability of certain materials to generate an electric charge in response to applied mechanical stress. The word Piezoelectric is derived from the Greek </a:t>
            </a:r>
            <a:r>
              <a:rPr lang="en-US" dirty="0" err="1"/>
              <a:t>piezein</a:t>
            </a:r>
            <a:r>
              <a:rPr lang="en-US" dirty="0"/>
              <a:t>, which means to squeeze or press, and piezo, which is Greek for “push”. One of the unique characteristics of the piezoelectric effect is that it is reversible, meaning that materials exhibiting the direct piezoelectric effect (the generation of electricity when stress is applied) also exhibit the converse piezoelectric effect (the generation of stress when an electric field is applied).</a:t>
            </a:r>
          </a:p>
        </p:txBody>
      </p:sp>
      <p:pic>
        <p:nvPicPr>
          <p:cNvPr id="5" name="Picture 4">
            <a:extLst>
              <a:ext uri="{FF2B5EF4-FFF2-40B4-BE49-F238E27FC236}">
                <a16:creationId xmlns:a16="http://schemas.microsoft.com/office/drawing/2014/main" id="{136B8B38-3510-4426-9438-FF80FC301D03}"/>
              </a:ext>
            </a:extLst>
          </p:cNvPr>
          <p:cNvPicPr>
            <a:picLocks noChangeAspect="1"/>
          </p:cNvPicPr>
          <p:nvPr/>
        </p:nvPicPr>
        <p:blipFill>
          <a:blip r:embed="rId4"/>
          <a:stretch>
            <a:fillRect/>
          </a:stretch>
        </p:blipFill>
        <p:spPr>
          <a:xfrm>
            <a:off x="9326773" y="100559"/>
            <a:ext cx="2686050" cy="657225"/>
          </a:xfrm>
          <a:prstGeom prst="rect">
            <a:avLst/>
          </a:prstGeom>
        </p:spPr>
      </p:pic>
      <p:sp>
        <p:nvSpPr>
          <p:cNvPr id="6" name="Rectangle 5">
            <a:extLst>
              <a:ext uri="{FF2B5EF4-FFF2-40B4-BE49-F238E27FC236}">
                <a16:creationId xmlns:a16="http://schemas.microsoft.com/office/drawing/2014/main" id="{2D819039-810D-4E96-A192-369ED7582CD3}"/>
              </a:ext>
            </a:extLst>
          </p:cNvPr>
          <p:cNvSpPr/>
          <p:nvPr/>
        </p:nvSpPr>
        <p:spPr>
          <a:xfrm>
            <a:off x="200022" y="4767375"/>
            <a:ext cx="11812801" cy="1477328"/>
          </a:xfrm>
          <a:prstGeom prst="rect">
            <a:avLst/>
          </a:prstGeom>
        </p:spPr>
        <p:txBody>
          <a:bodyPr wrap="square">
            <a:spAutoFit/>
          </a:bodyPr>
          <a:lstStyle/>
          <a:p>
            <a:r>
              <a:rPr lang="en-US" b="1" dirty="0">
                <a:solidFill>
                  <a:srgbClr val="000000"/>
                </a:solidFill>
                <a:latin typeface="Open Sans"/>
              </a:rPr>
              <a:t>The piezoelectric effect </a:t>
            </a:r>
            <a:r>
              <a:rPr lang="en-US" dirty="0">
                <a:solidFill>
                  <a:srgbClr val="000000"/>
                </a:solidFill>
                <a:latin typeface="Open Sans"/>
              </a:rPr>
              <a:t>is very useful within many applications that involve the production and </a:t>
            </a:r>
            <a:r>
              <a:rPr lang="en-US" b="1" dirty="0">
                <a:solidFill>
                  <a:srgbClr val="FF0000"/>
                </a:solidFill>
                <a:latin typeface="Open Sans"/>
              </a:rPr>
              <a:t>detection of sound, generation of high voltages, electronic frequency generation, microbalances, and ultra fine focusing of optical assemblies. It is also the basis of a number of scientific instrumental techniques with atomic resolution, such as scanning probe microscopes (STM, AFM, </a:t>
            </a:r>
            <a:r>
              <a:rPr lang="en-US" b="1" dirty="0" err="1">
                <a:solidFill>
                  <a:srgbClr val="FF0000"/>
                </a:solidFill>
                <a:latin typeface="Open Sans"/>
              </a:rPr>
              <a:t>etc</a:t>
            </a:r>
            <a:r>
              <a:rPr lang="en-US" b="1" dirty="0">
                <a:solidFill>
                  <a:srgbClr val="FF0000"/>
                </a:solidFill>
                <a:latin typeface="Open Sans"/>
              </a:rPr>
              <a:t>). </a:t>
            </a:r>
            <a:r>
              <a:rPr lang="en-US" dirty="0">
                <a:solidFill>
                  <a:srgbClr val="000000"/>
                </a:solidFill>
                <a:latin typeface="Open Sans"/>
              </a:rPr>
              <a:t>The piezoelectric effect also has its use in more mundane applications as well, such as acting as the ignition source for cigarette lighters.</a:t>
            </a:r>
            <a:endParaRPr lang="en-US" dirty="0"/>
          </a:p>
        </p:txBody>
      </p:sp>
    </p:spTree>
    <p:extLst>
      <p:ext uri="{BB962C8B-B14F-4D97-AF65-F5344CB8AC3E}">
        <p14:creationId xmlns:p14="http://schemas.microsoft.com/office/powerpoint/2010/main" val="3629798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F44F34-4EBD-445C-B2E5-3CC99B9B86D6}"/>
              </a:ext>
            </a:extLst>
          </p:cNvPr>
          <p:cNvSpPr txBox="1"/>
          <p:nvPr/>
        </p:nvSpPr>
        <p:spPr>
          <a:xfrm>
            <a:off x="314036" y="434109"/>
            <a:ext cx="6428876" cy="461665"/>
          </a:xfrm>
          <a:prstGeom prst="rect">
            <a:avLst/>
          </a:prstGeom>
          <a:noFill/>
        </p:spPr>
        <p:txBody>
          <a:bodyPr wrap="none" rtlCol="0">
            <a:spAutoFit/>
          </a:bodyPr>
          <a:lstStyle/>
          <a:p>
            <a:r>
              <a:rPr lang="en-US" sz="2400" b="1" dirty="0"/>
              <a:t>Application 1: Diagnostic Ultrasound Transducers</a:t>
            </a:r>
          </a:p>
        </p:txBody>
      </p:sp>
      <p:pic>
        <p:nvPicPr>
          <p:cNvPr id="3074" name="Picture 2" descr="This is a picture of a technician giving a pregnant woman an ultrasound.  There is an image of the fetus on the computer monitor.">
            <a:extLst>
              <a:ext uri="{FF2B5EF4-FFF2-40B4-BE49-F238E27FC236}">
                <a16:creationId xmlns:a16="http://schemas.microsoft.com/office/drawing/2014/main" id="{268655D6-7F7E-4520-B62A-1838159C88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036" y="1164771"/>
            <a:ext cx="4359462" cy="344328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of an ultrasound transducer">
            <a:extLst>
              <a:ext uri="{FF2B5EF4-FFF2-40B4-BE49-F238E27FC236}">
                <a16:creationId xmlns:a16="http://schemas.microsoft.com/office/drawing/2014/main" id="{0D9D4294-F481-41F8-8640-79FCF5FFA6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858" y="5083884"/>
            <a:ext cx="2739630" cy="9877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985CB91-B908-4B42-8EF3-B2AC543A086C}"/>
              </a:ext>
            </a:extLst>
          </p:cNvPr>
          <p:cNvSpPr txBox="1"/>
          <p:nvPr/>
        </p:nvSpPr>
        <p:spPr>
          <a:xfrm>
            <a:off x="928858" y="6270171"/>
            <a:ext cx="2310504" cy="369332"/>
          </a:xfrm>
          <a:prstGeom prst="rect">
            <a:avLst/>
          </a:prstGeom>
          <a:noFill/>
        </p:spPr>
        <p:txBody>
          <a:bodyPr wrap="none" rtlCol="0">
            <a:spAutoFit/>
          </a:bodyPr>
          <a:lstStyle/>
          <a:p>
            <a:r>
              <a:rPr lang="en-US" dirty="0"/>
              <a:t>Ultrasound Transducer</a:t>
            </a:r>
          </a:p>
        </p:txBody>
      </p:sp>
      <p:pic>
        <p:nvPicPr>
          <p:cNvPr id="6" name="Picture 5">
            <a:extLst>
              <a:ext uri="{FF2B5EF4-FFF2-40B4-BE49-F238E27FC236}">
                <a16:creationId xmlns:a16="http://schemas.microsoft.com/office/drawing/2014/main" id="{613130FD-61B0-45A8-B630-746B51FFEA43}"/>
              </a:ext>
            </a:extLst>
          </p:cNvPr>
          <p:cNvPicPr>
            <a:picLocks noChangeAspect="1"/>
          </p:cNvPicPr>
          <p:nvPr/>
        </p:nvPicPr>
        <p:blipFill>
          <a:blip r:embed="rId4"/>
          <a:stretch>
            <a:fillRect/>
          </a:stretch>
        </p:blipFill>
        <p:spPr>
          <a:xfrm>
            <a:off x="4973953" y="1727967"/>
            <a:ext cx="6904011" cy="4132827"/>
          </a:xfrm>
          <a:prstGeom prst="rect">
            <a:avLst/>
          </a:prstGeom>
        </p:spPr>
      </p:pic>
    </p:spTree>
    <p:extLst>
      <p:ext uri="{BB962C8B-B14F-4D97-AF65-F5344CB8AC3E}">
        <p14:creationId xmlns:p14="http://schemas.microsoft.com/office/powerpoint/2010/main" val="3099403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87F8F58-5082-406A-8F78-9DC80170E875}"/>
              </a:ext>
            </a:extLst>
          </p:cNvPr>
          <p:cNvPicPr>
            <a:picLocks noChangeAspect="1"/>
          </p:cNvPicPr>
          <p:nvPr/>
        </p:nvPicPr>
        <p:blipFill>
          <a:blip r:embed="rId2"/>
          <a:stretch>
            <a:fillRect/>
          </a:stretch>
        </p:blipFill>
        <p:spPr>
          <a:xfrm>
            <a:off x="293913" y="1463260"/>
            <a:ext cx="6479041" cy="3744874"/>
          </a:xfrm>
          <a:prstGeom prst="rect">
            <a:avLst/>
          </a:prstGeom>
        </p:spPr>
      </p:pic>
      <p:pic>
        <p:nvPicPr>
          <p:cNvPr id="5" name="Picture 4">
            <a:extLst>
              <a:ext uri="{FF2B5EF4-FFF2-40B4-BE49-F238E27FC236}">
                <a16:creationId xmlns:a16="http://schemas.microsoft.com/office/drawing/2014/main" id="{F79C53FA-AB35-4BE2-94D1-5959AFF3B403}"/>
              </a:ext>
            </a:extLst>
          </p:cNvPr>
          <p:cNvPicPr>
            <a:picLocks noChangeAspect="1"/>
          </p:cNvPicPr>
          <p:nvPr/>
        </p:nvPicPr>
        <p:blipFill>
          <a:blip r:embed="rId3"/>
          <a:stretch>
            <a:fillRect/>
          </a:stretch>
        </p:blipFill>
        <p:spPr>
          <a:xfrm>
            <a:off x="6894270" y="2084613"/>
            <a:ext cx="5003817" cy="2688773"/>
          </a:xfrm>
          <a:prstGeom prst="rect">
            <a:avLst/>
          </a:prstGeom>
        </p:spPr>
      </p:pic>
      <p:sp>
        <p:nvSpPr>
          <p:cNvPr id="6" name="TextBox 5">
            <a:extLst>
              <a:ext uri="{FF2B5EF4-FFF2-40B4-BE49-F238E27FC236}">
                <a16:creationId xmlns:a16="http://schemas.microsoft.com/office/drawing/2014/main" id="{F1723C14-25E7-46D2-98E3-B6F2DF62588F}"/>
              </a:ext>
            </a:extLst>
          </p:cNvPr>
          <p:cNvSpPr txBox="1"/>
          <p:nvPr/>
        </p:nvSpPr>
        <p:spPr>
          <a:xfrm>
            <a:off x="446314" y="348343"/>
            <a:ext cx="6878486" cy="400110"/>
          </a:xfrm>
          <a:prstGeom prst="rect">
            <a:avLst/>
          </a:prstGeom>
          <a:noFill/>
        </p:spPr>
        <p:txBody>
          <a:bodyPr wrap="none" rtlCol="0">
            <a:spAutoFit/>
          </a:bodyPr>
          <a:lstStyle/>
          <a:p>
            <a:r>
              <a:rPr lang="en-US" sz="2000" dirty="0"/>
              <a:t>The images are black-white cross-sectional images of the organ. </a:t>
            </a:r>
          </a:p>
        </p:txBody>
      </p:sp>
    </p:spTree>
    <p:extLst>
      <p:ext uri="{BB962C8B-B14F-4D97-AF65-F5344CB8AC3E}">
        <p14:creationId xmlns:p14="http://schemas.microsoft.com/office/powerpoint/2010/main" val="1290275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7BC622C-7DD7-4A10-B0DA-9DCE7079B619}"/>
              </a:ext>
            </a:extLst>
          </p:cNvPr>
          <p:cNvSpPr txBox="1"/>
          <p:nvPr/>
        </p:nvSpPr>
        <p:spPr>
          <a:xfrm>
            <a:off x="239485" y="457200"/>
            <a:ext cx="3371757" cy="523220"/>
          </a:xfrm>
          <a:prstGeom prst="rect">
            <a:avLst/>
          </a:prstGeom>
          <a:noFill/>
        </p:spPr>
        <p:txBody>
          <a:bodyPr wrap="none" rtlCol="0">
            <a:spAutoFit/>
          </a:bodyPr>
          <a:lstStyle/>
          <a:p>
            <a:r>
              <a:rPr lang="en-US" sz="2800" dirty="0"/>
              <a:t>Application 2: Buzzers</a:t>
            </a:r>
          </a:p>
        </p:txBody>
      </p:sp>
      <p:pic>
        <p:nvPicPr>
          <p:cNvPr id="5" name="Picture 4">
            <a:extLst>
              <a:ext uri="{FF2B5EF4-FFF2-40B4-BE49-F238E27FC236}">
                <a16:creationId xmlns:a16="http://schemas.microsoft.com/office/drawing/2014/main" id="{199EBC91-BDC0-43BF-98B7-90ED00687C8C}"/>
              </a:ext>
            </a:extLst>
          </p:cNvPr>
          <p:cNvPicPr>
            <a:picLocks noChangeAspect="1"/>
          </p:cNvPicPr>
          <p:nvPr/>
        </p:nvPicPr>
        <p:blipFill>
          <a:blip r:embed="rId2"/>
          <a:stretch>
            <a:fillRect/>
          </a:stretch>
        </p:blipFill>
        <p:spPr>
          <a:xfrm>
            <a:off x="492578" y="1369558"/>
            <a:ext cx="5969787" cy="2549299"/>
          </a:xfrm>
          <a:prstGeom prst="rect">
            <a:avLst/>
          </a:prstGeom>
        </p:spPr>
      </p:pic>
      <p:pic>
        <p:nvPicPr>
          <p:cNvPr id="6" name="Picture 5">
            <a:extLst>
              <a:ext uri="{FF2B5EF4-FFF2-40B4-BE49-F238E27FC236}">
                <a16:creationId xmlns:a16="http://schemas.microsoft.com/office/drawing/2014/main" id="{097955D6-4B0D-47C6-88C4-2E8F8E191061}"/>
              </a:ext>
            </a:extLst>
          </p:cNvPr>
          <p:cNvPicPr>
            <a:picLocks noChangeAspect="1"/>
          </p:cNvPicPr>
          <p:nvPr/>
        </p:nvPicPr>
        <p:blipFill>
          <a:blip r:embed="rId3"/>
          <a:stretch>
            <a:fillRect/>
          </a:stretch>
        </p:blipFill>
        <p:spPr>
          <a:xfrm>
            <a:off x="7607074" y="1036184"/>
            <a:ext cx="3129256" cy="2882673"/>
          </a:xfrm>
          <a:prstGeom prst="rect">
            <a:avLst/>
          </a:prstGeom>
        </p:spPr>
      </p:pic>
    </p:spTree>
    <p:extLst>
      <p:ext uri="{BB962C8B-B14F-4D97-AF65-F5344CB8AC3E}">
        <p14:creationId xmlns:p14="http://schemas.microsoft.com/office/powerpoint/2010/main" val="3674335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0F895A-3222-4CE9-81E7-2DFC2059AA84}"/>
              </a:ext>
            </a:extLst>
          </p:cNvPr>
          <p:cNvSpPr txBox="1"/>
          <p:nvPr/>
        </p:nvSpPr>
        <p:spPr>
          <a:xfrm>
            <a:off x="600364" y="397164"/>
            <a:ext cx="3642407" cy="461665"/>
          </a:xfrm>
          <a:prstGeom prst="rect">
            <a:avLst/>
          </a:prstGeom>
          <a:noFill/>
        </p:spPr>
        <p:txBody>
          <a:bodyPr wrap="none" rtlCol="0">
            <a:spAutoFit/>
          </a:bodyPr>
          <a:lstStyle/>
          <a:p>
            <a:r>
              <a:rPr lang="en-US" sz="2400" b="1" dirty="0"/>
              <a:t>Application 3: Piezo Motor </a:t>
            </a:r>
          </a:p>
        </p:txBody>
      </p:sp>
      <p:pic>
        <p:nvPicPr>
          <p:cNvPr id="5" name="Online Media 4">
            <a:hlinkClick r:id="" action="ppaction://media"/>
            <a:extLst>
              <a:ext uri="{FF2B5EF4-FFF2-40B4-BE49-F238E27FC236}">
                <a16:creationId xmlns:a16="http://schemas.microsoft.com/office/drawing/2014/main" id="{F8D703B0-9425-4DB8-8DF2-2146F437E740}"/>
              </a:ext>
            </a:extLst>
          </p:cNvPr>
          <p:cNvPicPr>
            <a:picLocks noRot="1" noChangeAspect="1"/>
          </p:cNvPicPr>
          <p:nvPr>
            <a:videoFile r:link="rId1"/>
          </p:nvPr>
        </p:nvPicPr>
        <p:blipFill>
          <a:blip r:embed="rId3"/>
          <a:stretch>
            <a:fillRect/>
          </a:stretch>
        </p:blipFill>
        <p:spPr>
          <a:xfrm>
            <a:off x="2863272" y="1226127"/>
            <a:ext cx="6797964" cy="5098473"/>
          </a:xfrm>
          <a:prstGeom prst="rect">
            <a:avLst/>
          </a:prstGeom>
        </p:spPr>
      </p:pic>
    </p:spTree>
    <p:extLst>
      <p:ext uri="{BB962C8B-B14F-4D97-AF65-F5344CB8AC3E}">
        <p14:creationId xmlns:p14="http://schemas.microsoft.com/office/powerpoint/2010/main" val="3595355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CF6906-7943-4CDD-87CB-165AC84D7F36}"/>
              </a:ext>
            </a:extLst>
          </p:cNvPr>
          <p:cNvSpPr txBox="1"/>
          <p:nvPr/>
        </p:nvSpPr>
        <p:spPr>
          <a:xfrm>
            <a:off x="0" y="0"/>
            <a:ext cx="1351909" cy="461665"/>
          </a:xfrm>
          <a:prstGeom prst="rect">
            <a:avLst/>
          </a:prstGeom>
          <a:noFill/>
        </p:spPr>
        <p:txBody>
          <a:bodyPr wrap="none" rtlCol="0">
            <a:spAutoFit/>
          </a:bodyPr>
          <a:lstStyle/>
          <a:p>
            <a:r>
              <a:rPr lang="en-US" sz="2400" dirty="0"/>
              <a:t>Joy Sticks</a:t>
            </a:r>
          </a:p>
        </p:txBody>
      </p:sp>
      <p:pic>
        <p:nvPicPr>
          <p:cNvPr id="5" name="Picture 4">
            <a:extLst>
              <a:ext uri="{FF2B5EF4-FFF2-40B4-BE49-F238E27FC236}">
                <a16:creationId xmlns:a16="http://schemas.microsoft.com/office/drawing/2014/main" id="{548161B7-CE2A-4E11-94B9-2B7C362618DD}"/>
              </a:ext>
            </a:extLst>
          </p:cNvPr>
          <p:cNvPicPr>
            <a:picLocks noChangeAspect="1"/>
          </p:cNvPicPr>
          <p:nvPr/>
        </p:nvPicPr>
        <p:blipFill>
          <a:blip r:embed="rId2"/>
          <a:stretch>
            <a:fillRect/>
          </a:stretch>
        </p:blipFill>
        <p:spPr>
          <a:xfrm>
            <a:off x="1351909" y="0"/>
            <a:ext cx="8023034" cy="6858000"/>
          </a:xfrm>
          <a:prstGeom prst="rect">
            <a:avLst/>
          </a:prstGeom>
        </p:spPr>
      </p:pic>
      <p:sp>
        <p:nvSpPr>
          <p:cNvPr id="6" name="TextBox 5">
            <a:extLst>
              <a:ext uri="{FF2B5EF4-FFF2-40B4-BE49-F238E27FC236}">
                <a16:creationId xmlns:a16="http://schemas.microsoft.com/office/drawing/2014/main" id="{24F52BBC-EEC8-4A07-863E-EC44F4F7492C}"/>
              </a:ext>
            </a:extLst>
          </p:cNvPr>
          <p:cNvSpPr txBox="1"/>
          <p:nvPr/>
        </p:nvSpPr>
        <p:spPr>
          <a:xfrm>
            <a:off x="8186057" y="3962399"/>
            <a:ext cx="3755572" cy="1200329"/>
          </a:xfrm>
          <a:prstGeom prst="rect">
            <a:avLst/>
          </a:prstGeom>
          <a:noFill/>
        </p:spPr>
        <p:txBody>
          <a:bodyPr wrap="square" rtlCol="0">
            <a:spAutoFit/>
          </a:bodyPr>
          <a:lstStyle/>
          <a:p>
            <a:r>
              <a:rPr lang="en-US" dirty="0"/>
              <a:t>Analog joysticks are basically potentiometers, when it rests in the middle, the reading should be 512. It ranges from 0 to 1023. </a:t>
            </a:r>
          </a:p>
        </p:txBody>
      </p:sp>
    </p:spTree>
    <p:extLst>
      <p:ext uri="{BB962C8B-B14F-4D97-AF65-F5344CB8AC3E}">
        <p14:creationId xmlns:p14="http://schemas.microsoft.com/office/powerpoint/2010/main" val="4094038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1C6FCD3-A1AC-4B2F-8651-CA0FC214071C}"/>
              </a:ext>
            </a:extLst>
          </p:cNvPr>
          <p:cNvPicPr>
            <a:picLocks noChangeAspect="1"/>
          </p:cNvPicPr>
          <p:nvPr/>
        </p:nvPicPr>
        <p:blipFill>
          <a:blip r:embed="rId2"/>
          <a:stretch>
            <a:fillRect/>
          </a:stretch>
        </p:blipFill>
        <p:spPr>
          <a:xfrm>
            <a:off x="4233023" y="866776"/>
            <a:ext cx="7785987" cy="5501367"/>
          </a:xfrm>
          <a:prstGeom prst="rect">
            <a:avLst/>
          </a:prstGeom>
        </p:spPr>
      </p:pic>
      <p:sp>
        <p:nvSpPr>
          <p:cNvPr id="5" name="Rectangle 4">
            <a:extLst>
              <a:ext uri="{FF2B5EF4-FFF2-40B4-BE49-F238E27FC236}">
                <a16:creationId xmlns:a16="http://schemas.microsoft.com/office/drawing/2014/main" id="{2087F7A4-5119-49CB-87B7-D5F52236FB96}"/>
              </a:ext>
            </a:extLst>
          </p:cNvPr>
          <p:cNvSpPr/>
          <p:nvPr/>
        </p:nvSpPr>
        <p:spPr>
          <a:xfrm>
            <a:off x="130629" y="0"/>
            <a:ext cx="6096000" cy="6463308"/>
          </a:xfrm>
          <a:prstGeom prst="rect">
            <a:avLst/>
          </a:prstGeom>
        </p:spPr>
        <p:txBody>
          <a:bodyPr>
            <a:spAutoFit/>
          </a:bodyPr>
          <a:lstStyle/>
          <a:p>
            <a:r>
              <a:rPr lang="en-US" dirty="0"/>
              <a:t>// Arduino pin numbers</a:t>
            </a:r>
          </a:p>
          <a:p>
            <a:r>
              <a:rPr lang="en-US" dirty="0" err="1"/>
              <a:t>const</a:t>
            </a:r>
            <a:r>
              <a:rPr lang="en-US" dirty="0"/>
              <a:t> </a:t>
            </a:r>
            <a:r>
              <a:rPr lang="en-US" dirty="0" err="1"/>
              <a:t>int</a:t>
            </a:r>
            <a:r>
              <a:rPr lang="en-US" dirty="0"/>
              <a:t> </a:t>
            </a:r>
            <a:r>
              <a:rPr lang="en-US" dirty="0" err="1"/>
              <a:t>SW_pin</a:t>
            </a:r>
            <a:r>
              <a:rPr lang="en-US" dirty="0"/>
              <a:t> = 2; // digital pin connected to switch output</a:t>
            </a:r>
          </a:p>
          <a:p>
            <a:r>
              <a:rPr lang="en-US" dirty="0" err="1"/>
              <a:t>const</a:t>
            </a:r>
            <a:r>
              <a:rPr lang="en-US" dirty="0"/>
              <a:t> </a:t>
            </a:r>
            <a:r>
              <a:rPr lang="en-US" dirty="0" err="1"/>
              <a:t>int</a:t>
            </a:r>
            <a:r>
              <a:rPr lang="en-US" dirty="0"/>
              <a:t> </a:t>
            </a:r>
            <a:r>
              <a:rPr lang="en-US" dirty="0" err="1"/>
              <a:t>X_pin</a:t>
            </a:r>
            <a:r>
              <a:rPr lang="en-US" dirty="0"/>
              <a:t> = 0; // analog pin connected to X output</a:t>
            </a:r>
          </a:p>
          <a:p>
            <a:r>
              <a:rPr lang="en-US" dirty="0" err="1"/>
              <a:t>const</a:t>
            </a:r>
            <a:r>
              <a:rPr lang="en-US" dirty="0"/>
              <a:t> </a:t>
            </a:r>
            <a:r>
              <a:rPr lang="en-US" dirty="0" err="1"/>
              <a:t>int</a:t>
            </a:r>
            <a:r>
              <a:rPr lang="en-US" dirty="0"/>
              <a:t> </a:t>
            </a:r>
            <a:r>
              <a:rPr lang="en-US" dirty="0" err="1"/>
              <a:t>Y_pin</a:t>
            </a:r>
            <a:r>
              <a:rPr lang="en-US" dirty="0"/>
              <a:t> = 1; // analog pin connected to Y output</a:t>
            </a:r>
          </a:p>
          <a:p>
            <a:endParaRPr lang="en-US" dirty="0"/>
          </a:p>
          <a:p>
            <a:r>
              <a:rPr lang="en-US" dirty="0"/>
              <a:t>void setup() {</a:t>
            </a:r>
          </a:p>
          <a:p>
            <a:r>
              <a:rPr lang="en-US" dirty="0"/>
              <a:t>  </a:t>
            </a:r>
            <a:r>
              <a:rPr lang="en-US" dirty="0" err="1"/>
              <a:t>pinMode</a:t>
            </a:r>
            <a:r>
              <a:rPr lang="en-US" dirty="0"/>
              <a:t>(</a:t>
            </a:r>
            <a:r>
              <a:rPr lang="en-US" dirty="0" err="1"/>
              <a:t>SW_pin</a:t>
            </a:r>
            <a:r>
              <a:rPr lang="en-US" dirty="0"/>
              <a:t>, INPUT);</a:t>
            </a:r>
          </a:p>
          <a:p>
            <a:r>
              <a:rPr lang="en-US" dirty="0"/>
              <a:t>  </a:t>
            </a:r>
            <a:r>
              <a:rPr lang="en-US" dirty="0" err="1"/>
              <a:t>digitalWrite</a:t>
            </a:r>
            <a:r>
              <a:rPr lang="en-US" dirty="0"/>
              <a:t>(</a:t>
            </a:r>
            <a:r>
              <a:rPr lang="en-US" dirty="0" err="1"/>
              <a:t>SW_pin</a:t>
            </a:r>
            <a:r>
              <a:rPr lang="en-US" dirty="0"/>
              <a:t>, HIGH);</a:t>
            </a:r>
          </a:p>
          <a:p>
            <a:r>
              <a:rPr lang="en-US" dirty="0"/>
              <a:t>  </a:t>
            </a:r>
            <a:r>
              <a:rPr lang="en-US" dirty="0" err="1"/>
              <a:t>Serial.begin</a:t>
            </a:r>
            <a:r>
              <a:rPr lang="en-US" dirty="0"/>
              <a:t>(9600);</a:t>
            </a:r>
          </a:p>
          <a:p>
            <a:r>
              <a:rPr lang="en-US" dirty="0"/>
              <a:t>}</a:t>
            </a:r>
          </a:p>
          <a:p>
            <a:endParaRPr lang="en-US" dirty="0"/>
          </a:p>
          <a:p>
            <a:r>
              <a:rPr lang="en-US" dirty="0"/>
              <a:t>void loop() {</a:t>
            </a:r>
          </a:p>
          <a:p>
            <a:r>
              <a:rPr lang="en-US" dirty="0"/>
              <a:t>  </a:t>
            </a:r>
            <a:r>
              <a:rPr lang="en-US" dirty="0" err="1"/>
              <a:t>Serial.print</a:t>
            </a:r>
            <a:r>
              <a:rPr lang="en-US" dirty="0"/>
              <a:t>("Switch:  ");</a:t>
            </a:r>
          </a:p>
          <a:p>
            <a:r>
              <a:rPr lang="en-US" dirty="0"/>
              <a:t>  </a:t>
            </a:r>
            <a:r>
              <a:rPr lang="en-US" dirty="0" err="1"/>
              <a:t>Serial.print</a:t>
            </a:r>
            <a:r>
              <a:rPr lang="en-US" dirty="0"/>
              <a:t>(</a:t>
            </a:r>
            <a:r>
              <a:rPr lang="en-US" dirty="0" err="1"/>
              <a:t>digitalRead</a:t>
            </a:r>
            <a:r>
              <a:rPr lang="en-US" dirty="0"/>
              <a:t>(</a:t>
            </a:r>
            <a:r>
              <a:rPr lang="en-US" dirty="0" err="1"/>
              <a:t>SW_pin</a:t>
            </a:r>
            <a:r>
              <a:rPr lang="en-US" dirty="0"/>
              <a:t>));</a:t>
            </a:r>
          </a:p>
          <a:p>
            <a:r>
              <a:rPr lang="en-US" dirty="0"/>
              <a:t>  </a:t>
            </a:r>
            <a:r>
              <a:rPr lang="en-US" dirty="0" err="1"/>
              <a:t>Serial.print</a:t>
            </a:r>
            <a:r>
              <a:rPr lang="en-US" dirty="0"/>
              <a:t>("\n");</a:t>
            </a:r>
          </a:p>
          <a:p>
            <a:r>
              <a:rPr lang="en-US" dirty="0"/>
              <a:t>  </a:t>
            </a:r>
            <a:r>
              <a:rPr lang="en-US" dirty="0" err="1"/>
              <a:t>Serial.print</a:t>
            </a:r>
            <a:r>
              <a:rPr lang="en-US" dirty="0"/>
              <a:t>("X-axis: ");</a:t>
            </a:r>
          </a:p>
          <a:p>
            <a:r>
              <a:rPr lang="en-US" dirty="0"/>
              <a:t>  </a:t>
            </a:r>
            <a:r>
              <a:rPr lang="en-US" dirty="0" err="1"/>
              <a:t>Serial.print</a:t>
            </a:r>
            <a:r>
              <a:rPr lang="en-US" dirty="0"/>
              <a:t>(</a:t>
            </a:r>
            <a:r>
              <a:rPr lang="en-US" dirty="0" err="1"/>
              <a:t>analogRead</a:t>
            </a:r>
            <a:r>
              <a:rPr lang="en-US" dirty="0"/>
              <a:t>(</a:t>
            </a:r>
            <a:r>
              <a:rPr lang="en-US" dirty="0" err="1"/>
              <a:t>X_pin</a:t>
            </a:r>
            <a:r>
              <a:rPr lang="en-US" dirty="0"/>
              <a:t>));</a:t>
            </a:r>
          </a:p>
          <a:p>
            <a:r>
              <a:rPr lang="en-US" dirty="0"/>
              <a:t>  </a:t>
            </a:r>
            <a:r>
              <a:rPr lang="en-US" dirty="0" err="1"/>
              <a:t>Serial.print</a:t>
            </a:r>
            <a:r>
              <a:rPr lang="en-US" dirty="0"/>
              <a:t>("\n");</a:t>
            </a:r>
          </a:p>
          <a:p>
            <a:r>
              <a:rPr lang="en-US" dirty="0"/>
              <a:t>  </a:t>
            </a:r>
            <a:r>
              <a:rPr lang="en-US" dirty="0" err="1"/>
              <a:t>Serial.print</a:t>
            </a:r>
            <a:r>
              <a:rPr lang="en-US" dirty="0"/>
              <a:t>("Y-axis: ");</a:t>
            </a:r>
          </a:p>
          <a:p>
            <a:r>
              <a:rPr lang="en-US" dirty="0"/>
              <a:t>  </a:t>
            </a:r>
            <a:r>
              <a:rPr lang="en-US" dirty="0" err="1"/>
              <a:t>Serial.println</a:t>
            </a:r>
            <a:r>
              <a:rPr lang="en-US" dirty="0"/>
              <a:t>(</a:t>
            </a:r>
            <a:r>
              <a:rPr lang="en-US" dirty="0" err="1"/>
              <a:t>analogRead</a:t>
            </a:r>
            <a:r>
              <a:rPr lang="en-US" dirty="0"/>
              <a:t>(</a:t>
            </a:r>
            <a:r>
              <a:rPr lang="en-US" dirty="0" err="1"/>
              <a:t>Y_pin</a:t>
            </a:r>
            <a:r>
              <a:rPr lang="en-US" dirty="0"/>
              <a:t>));</a:t>
            </a:r>
          </a:p>
          <a:p>
            <a:r>
              <a:rPr lang="en-US" dirty="0"/>
              <a:t>  </a:t>
            </a:r>
            <a:r>
              <a:rPr lang="en-US" dirty="0" err="1"/>
              <a:t>Serial.print</a:t>
            </a:r>
            <a:r>
              <a:rPr lang="en-US" dirty="0"/>
              <a:t>("\n\n");</a:t>
            </a:r>
          </a:p>
          <a:p>
            <a:r>
              <a:rPr lang="en-US" dirty="0"/>
              <a:t>  delay(500);</a:t>
            </a:r>
          </a:p>
          <a:p>
            <a:r>
              <a:rPr lang="en-US" dirty="0"/>
              <a:t>}</a:t>
            </a:r>
          </a:p>
        </p:txBody>
      </p:sp>
    </p:spTree>
    <p:extLst>
      <p:ext uri="{BB962C8B-B14F-4D97-AF65-F5344CB8AC3E}">
        <p14:creationId xmlns:p14="http://schemas.microsoft.com/office/powerpoint/2010/main" val="465308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81F0849-3932-4F83-BE84-ABB2C9E2E985}"/>
              </a:ext>
            </a:extLst>
          </p:cNvPr>
          <p:cNvSpPr txBox="1"/>
          <p:nvPr/>
        </p:nvSpPr>
        <p:spPr>
          <a:xfrm>
            <a:off x="4821382" y="2161309"/>
            <a:ext cx="2647071" cy="923330"/>
          </a:xfrm>
          <a:prstGeom prst="rect">
            <a:avLst/>
          </a:prstGeom>
          <a:noFill/>
        </p:spPr>
        <p:txBody>
          <a:bodyPr wrap="none" rtlCol="0">
            <a:spAutoFit/>
          </a:bodyPr>
          <a:lstStyle/>
          <a:p>
            <a:r>
              <a:rPr lang="en-US" sz="5400" dirty="0"/>
              <a:t>Switches</a:t>
            </a:r>
          </a:p>
        </p:txBody>
      </p:sp>
    </p:spTree>
    <p:extLst>
      <p:ext uri="{BB962C8B-B14F-4D97-AF65-F5344CB8AC3E}">
        <p14:creationId xmlns:p14="http://schemas.microsoft.com/office/powerpoint/2010/main" val="1319052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D07E1F-7756-4A2A-B68D-273C546C2C6B}"/>
              </a:ext>
            </a:extLst>
          </p:cNvPr>
          <p:cNvSpPr/>
          <p:nvPr/>
        </p:nvSpPr>
        <p:spPr>
          <a:xfrm>
            <a:off x="460387" y="344116"/>
            <a:ext cx="2716449" cy="369332"/>
          </a:xfrm>
          <a:prstGeom prst="rect">
            <a:avLst/>
          </a:prstGeom>
        </p:spPr>
        <p:txBody>
          <a:bodyPr wrap="none">
            <a:spAutoFit/>
          </a:bodyPr>
          <a:lstStyle/>
          <a:p>
            <a:r>
              <a:rPr lang="en-US" b="1" dirty="0">
                <a:solidFill>
                  <a:srgbClr val="404041"/>
                </a:solidFill>
                <a:latin typeface="Lato" panose="020F0502020204030203" pitchFamily="34" charset="0"/>
              </a:rPr>
              <a:t>Electromechanical Relay</a:t>
            </a:r>
            <a:endParaRPr lang="en-US" b="1" i="0" dirty="0">
              <a:solidFill>
                <a:srgbClr val="404041"/>
              </a:solidFill>
              <a:effectLst/>
              <a:latin typeface="Lato" panose="020F0502020204030203" pitchFamily="34" charset="0"/>
            </a:endParaRPr>
          </a:p>
        </p:txBody>
      </p:sp>
      <p:sp>
        <p:nvSpPr>
          <p:cNvPr id="5" name="Rectangle 4">
            <a:extLst>
              <a:ext uri="{FF2B5EF4-FFF2-40B4-BE49-F238E27FC236}">
                <a16:creationId xmlns:a16="http://schemas.microsoft.com/office/drawing/2014/main" id="{819A7731-B591-447D-9E4B-6E3646536DA6}"/>
              </a:ext>
            </a:extLst>
          </p:cNvPr>
          <p:cNvSpPr/>
          <p:nvPr/>
        </p:nvSpPr>
        <p:spPr>
          <a:xfrm>
            <a:off x="460387" y="787692"/>
            <a:ext cx="11343686" cy="923330"/>
          </a:xfrm>
          <a:prstGeom prst="rect">
            <a:avLst/>
          </a:prstGeom>
        </p:spPr>
        <p:txBody>
          <a:bodyPr wrap="square">
            <a:spAutoFit/>
          </a:bodyPr>
          <a:lstStyle/>
          <a:p>
            <a:r>
              <a:rPr lang="en-US" b="1" dirty="0"/>
              <a:t>Electrical Relays </a:t>
            </a:r>
            <a:r>
              <a:rPr lang="en-US" dirty="0"/>
              <a:t>however, are basically electrically operated switches that come in many shapes, sizes and power ratings suitable for all types of applications. Relays can also have single or multiple contacts within a single package with the larger power relays used for mains voltage or high current switching applications being called “Contactors”.</a:t>
            </a:r>
          </a:p>
        </p:txBody>
      </p:sp>
      <p:pic>
        <p:nvPicPr>
          <p:cNvPr id="6" name="Picture 5">
            <a:extLst>
              <a:ext uri="{FF2B5EF4-FFF2-40B4-BE49-F238E27FC236}">
                <a16:creationId xmlns:a16="http://schemas.microsoft.com/office/drawing/2014/main" id="{0C9ED03C-ED68-40A3-9FA9-ECC02922FF2F}"/>
              </a:ext>
            </a:extLst>
          </p:cNvPr>
          <p:cNvPicPr>
            <a:picLocks noChangeAspect="1"/>
          </p:cNvPicPr>
          <p:nvPr/>
        </p:nvPicPr>
        <p:blipFill>
          <a:blip r:embed="rId2"/>
          <a:stretch>
            <a:fillRect/>
          </a:stretch>
        </p:blipFill>
        <p:spPr>
          <a:xfrm>
            <a:off x="460387" y="2104220"/>
            <a:ext cx="6202186" cy="3349523"/>
          </a:xfrm>
          <a:prstGeom prst="rect">
            <a:avLst/>
          </a:prstGeom>
        </p:spPr>
      </p:pic>
      <p:sp>
        <p:nvSpPr>
          <p:cNvPr id="7" name="Rectangle 6">
            <a:extLst>
              <a:ext uri="{FF2B5EF4-FFF2-40B4-BE49-F238E27FC236}">
                <a16:creationId xmlns:a16="http://schemas.microsoft.com/office/drawing/2014/main" id="{9FA949E5-73BE-48F9-B258-B9616234FE8A}"/>
              </a:ext>
            </a:extLst>
          </p:cNvPr>
          <p:cNvSpPr/>
          <p:nvPr/>
        </p:nvSpPr>
        <p:spPr>
          <a:xfrm>
            <a:off x="6988629" y="2427238"/>
            <a:ext cx="4484914" cy="2862322"/>
          </a:xfrm>
          <a:prstGeom prst="rect">
            <a:avLst/>
          </a:prstGeom>
        </p:spPr>
        <p:txBody>
          <a:bodyPr wrap="square">
            <a:spAutoFit/>
          </a:bodyPr>
          <a:lstStyle/>
          <a:p>
            <a:r>
              <a:rPr lang="en-US" dirty="0"/>
              <a:t>In our simple relay above, we have two sets of electrically conductive contacts. Relays may be “Normally Open”, or “Normally Closed”. One pair of contacts are classed as Normally Open, (NO) or make contacts and another set which are classed as Normally Closed, (NC) or break contacts. In the normally open position, the contacts are closed only when the field current is “ON” and the switch contacts are pulled towards the inductive coil.</a:t>
            </a:r>
          </a:p>
        </p:txBody>
      </p:sp>
    </p:spTree>
    <p:extLst>
      <p:ext uri="{BB962C8B-B14F-4D97-AF65-F5344CB8AC3E}">
        <p14:creationId xmlns:p14="http://schemas.microsoft.com/office/powerpoint/2010/main" val="4262731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5FDF4C-F2E8-462C-B436-5715E2F7AE02}"/>
              </a:ext>
            </a:extLst>
          </p:cNvPr>
          <p:cNvPicPr>
            <a:picLocks noChangeAspect="1"/>
          </p:cNvPicPr>
          <p:nvPr/>
        </p:nvPicPr>
        <p:blipFill>
          <a:blip r:embed="rId2"/>
          <a:stretch>
            <a:fillRect/>
          </a:stretch>
        </p:blipFill>
        <p:spPr>
          <a:xfrm>
            <a:off x="295955" y="2755766"/>
            <a:ext cx="5823857" cy="3295504"/>
          </a:xfrm>
          <a:prstGeom prst="rect">
            <a:avLst/>
          </a:prstGeom>
        </p:spPr>
      </p:pic>
      <p:sp>
        <p:nvSpPr>
          <p:cNvPr id="5" name="Rectangle 4">
            <a:extLst>
              <a:ext uri="{FF2B5EF4-FFF2-40B4-BE49-F238E27FC236}">
                <a16:creationId xmlns:a16="http://schemas.microsoft.com/office/drawing/2014/main" id="{55BFAEED-2F34-4BF5-BDF5-8F6DE2C40483}"/>
              </a:ext>
            </a:extLst>
          </p:cNvPr>
          <p:cNvSpPr/>
          <p:nvPr/>
        </p:nvSpPr>
        <p:spPr>
          <a:xfrm>
            <a:off x="6368143" y="3110856"/>
            <a:ext cx="5429931" cy="2585323"/>
          </a:xfrm>
          <a:prstGeom prst="rect">
            <a:avLst/>
          </a:prstGeom>
        </p:spPr>
        <p:txBody>
          <a:bodyPr wrap="square">
            <a:spAutoFit/>
          </a:bodyPr>
          <a:lstStyle/>
          <a:p>
            <a:r>
              <a:rPr lang="en-US">
                <a:solidFill>
                  <a:srgbClr val="414042"/>
                </a:solidFill>
                <a:latin typeface="Lato" panose="020F0502020204030203" pitchFamily="34" charset="0"/>
              </a:rPr>
              <a:t>Extending the life of relay tips by reducing the amount of arcing generated as they open is achieved by connecting a Resistor-Capacitor network called an </a:t>
            </a:r>
            <a:r>
              <a:rPr lang="en-US" b="1">
                <a:solidFill>
                  <a:srgbClr val="414042"/>
                </a:solidFill>
                <a:latin typeface="Lato" panose="020F0502020204030203" pitchFamily="34" charset="0"/>
              </a:rPr>
              <a:t>RC Snubber Network. </a:t>
            </a:r>
          </a:p>
          <a:p>
            <a:endParaRPr lang="en-US" b="1">
              <a:solidFill>
                <a:srgbClr val="414042"/>
              </a:solidFill>
              <a:latin typeface="Lato" panose="020F0502020204030203" pitchFamily="34" charset="0"/>
            </a:endParaRPr>
          </a:p>
          <a:p>
            <a:r>
              <a:rPr lang="en-US"/>
              <a:t>The voltage peak, which occurs at the instant the contacts open, will be safely short circuited by the RC network, thus suppressing any arc generated at the contact tips. </a:t>
            </a:r>
            <a:endParaRPr lang="en-US" dirty="0"/>
          </a:p>
        </p:txBody>
      </p:sp>
      <p:sp>
        <p:nvSpPr>
          <p:cNvPr id="6" name="Rectangle 5">
            <a:extLst>
              <a:ext uri="{FF2B5EF4-FFF2-40B4-BE49-F238E27FC236}">
                <a16:creationId xmlns:a16="http://schemas.microsoft.com/office/drawing/2014/main" id="{45FB797F-7767-4253-8FC7-08A029D855C0}"/>
              </a:ext>
            </a:extLst>
          </p:cNvPr>
          <p:cNvSpPr/>
          <p:nvPr/>
        </p:nvSpPr>
        <p:spPr>
          <a:xfrm>
            <a:off x="195942" y="66994"/>
            <a:ext cx="11908972" cy="1477328"/>
          </a:xfrm>
          <a:prstGeom prst="rect">
            <a:avLst/>
          </a:prstGeom>
        </p:spPr>
        <p:txBody>
          <a:bodyPr wrap="square">
            <a:spAutoFit/>
          </a:bodyPr>
          <a:lstStyle/>
          <a:p>
            <a:r>
              <a:rPr lang="en-US" b="1" dirty="0">
                <a:solidFill>
                  <a:srgbClr val="404041"/>
                </a:solidFill>
                <a:latin typeface="Lato" panose="020F0502020204030203" pitchFamily="34" charset="0"/>
              </a:rPr>
              <a:t>The Solid State Relay.</a:t>
            </a:r>
          </a:p>
          <a:p>
            <a:r>
              <a:rPr lang="en-US" dirty="0">
                <a:solidFill>
                  <a:srgbClr val="414042"/>
                </a:solidFill>
                <a:latin typeface="Lato" panose="020F0502020204030203" pitchFamily="34" charset="0"/>
              </a:rPr>
              <a:t>While the </a:t>
            </a:r>
            <a:r>
              <a:rPr lang="en-US" b="1" dirty="0">
                <a:solidFill>
                  <a:srgbClr val="414042"/>
                </a:solidFill>
                <a:latin typeface="Lato" panose="020F0502020204030203" pitchFamily="34" charset="0"/>
              </a:rPr>
              <a:t>electromechanical relay</a:t>
            </a:r>
            <a:r>
              <a:rPr lang="en-US" dirty="0">
                <a:solidFill>
                  <a:srgbClr val="414042"/>
                </a:solidFill>
                <a:latin typeface="Lato" panose="020F0502020204030203" pitchFamily="34" charset="0"/>
              </a:rPr>
              <a:t> (EMR) are inexpensive, easy to use and allow the switching of a load circuit controlled by a low power, electrically isolated input signal, one of the main disadvantages of an electromechanical relay is that it is a “mechanical device”, that is it has moving parts so their switching speed (response time) due to physically movement of the metal contacts using a magnetic field is slow.</a:t>
            </a:r>
            <a:endParaRPr lang="en-US" b="0" i="0" dirty="0">
              <a:solidFill>
                <a:srgbClr val="414042"/>
              </a:solidFill>
              <a:effectLst/>
              <a:latin typeface="Lato" panose="020F0502020204030203" pitchFamily="34" charset="0"/>
            </a:endParaRPr>
          </a:p>
        </p:txBody>
      </p:sp>
      <p:sp>
        <p:nvSpPr>
          <p:cNvPr id="7" name="Rectangle 6">
            <a:extLst>
              <a:ext uri="{FF2B5EF4-FFF2-40B4-BE49-F238E27FC236}">
                <a16:creationId xmlns:a16="http://schemas.microsoft.com/office/drawing/2014/main" id="{CF5B8366-31EA-429C-926D-AB21D21C19F7}"/>
              </a:ext>
            </a:extLst>
          </p:cNvPr>
          <p:cNvSpPr/>
          <p:nvPr/>
        </p:nvSpPr>
        <p:spPr>
          <a:xfrm>
            <a:off x="195942" y="1906419"/>
            <a:ext cx="11908972" cy="646331"/>
          </a:xfrm>
          <a:prstGeom prst="rect">
            <a:avLst/>
          </a:prstGeom>
        </p:spPr>
        <p:txBody>
          <a:bodyPr wrap="square">
            <a:spAutoFit/>
          </a:bodyPr>
          <a:lstStyle/>
          <a:p>
            <a:r>
              <a:rPr lang="en-US" dirty="0">
                <a:solidFill>
                  <a:srgbClr val="414042"/>
                </a:solidFill>
                <a:latin typeface="Lato" panose="020F0502020204030203" pitchFamily="34" charset="0"/>
              </a:rPr>
              <a:t>To overcome these disadvantages of the electrical relay, another type of relay called a </a:t>
            </a:r>
            <a:r>
              <a:rPr lang="en-US" b="1" dirty="0">
                <a:solidFill>
                  <a:srgbClr val="414042"/>
                </a:solidFill>
                <a:latin typeface="Lato" panose="020F0502020204030203" pitchFamily="34" charset="0"/>
              </a:rPr>
              <a:t>Solid State Relay</a:t>
            </a:r>
            <a:r>
              <a:rPr lang="en-US" dirty="0">
                <a:solidFill>
                  <a:srgbClr val="414042"/>
                </a:solidFill>
                <a:latin typeface="Lato" panose="020F0502020204030203" pitchFamily="34" charset="0"/>
              </a:rPr>
              <a:t> or (</a:t>
            </a:r>
            <a:r>
              <a:rPr lang="en-US" b="1" dirty="0">
                <a:solidFill>
                  <a:srgbClr val="414042"/>
                </a:solidFill>
                <a:latin typeface="Lato" panose="020F0502020204030203" pitchFamily="34" charset="0"/>
              </a:rPr>
              <a:t>SSR</a:t>
            </a:r>
            <a:r>
              <a:rPr lang="en-US" dirty="0">
                <a:solidFill>
                  <a:srgbClr val="414042"/>
                </a:solidFill>
                <a:latin typeface="Lato" panose="020F0502020204030203" pitchFamily="34" charset="0"/>
              </a:rPr>
              <a:t>) for short was developed which is a solid state contactless, pure electronic relay.</a:t>
            </a:r>
            <a:endParaRPr lang="en-US" dirty="0"/>
          </a:p>
        </p:txBody>
      </p:sp>
    </p:spTree>
    <p:extLst>
      <p:ext uri="{BB962C8B-B14F-4D97-AF65-F5344CB8AC3E}">
        <p14:creationId xmlns:p14="http://schemas.microsoft.com/office/powerpoint/2010/main" val="1371794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751DFBE-8DB1-47D7-81AF-1185F4DE8260}"/>
              </a:ext>
            </a:extLst>
          </p:cNvPr>
          <p:cNvSpPr txBox="1"/>
          <p:nvPr/>
        </p:nvSpPr>
        <p:spPr>
          <a:xfrm>
            <a:off x="4738255" y="2576946"/>
            <a:ext cx="2233945" cy="923330"/>
          </a:xfrm>
          <a:prstGeom prst="rect">
            <a:avLst/>
          </a:prstGeom>
          <a:noFill/>
        </p:spPr>
        <p:txBody>
          <a:bodyPr wrap="none" rtlCol="0">
            <a:spAutoFit/>
          </a:bodyPr>
          <a:lstStyle/>
          <a:p>
            <a:r>
              <a:rPr lang="en-US" sz="5400" dirty="0"/>
              <a:t>Motors</a:t>
            </a:r>
          </a:p>
        </p:txBody>
      </p:sp>
    </p:spTree>
    <p:extLst>
      <p:ext uri="{BB962C8B-B14F-4D97-AF65-F5344CB8AC3E}">
        <p14:creationId xmlns:p14="http://schemas.microsoft.com/office/powerpoint/2010/main" val="843811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F63F38-3A52-47AA-B0C5-E97D48390596}"/>
              </a:ext>
            </a:extLst>
          </p:cNvPr>
          <p:cNvSpPr/>
          <p:nvPr/>
        </p:nvSpPr>
        <p:spPr>
          <a:xfrm>
            <a:off x="304801" y="255366"/>
            <a:ext cx="11545454" cy="1477328"/>
          </a:xfrm>
          <a:prstGeom prst="rect">
            <a:avLst/>
          </a:prstGeom>
        </p:spPr>
        <p:txBody>
          <a:bodyPr wrap="square">
            <a:spAutoFit/>
          </a:bodyPr>
          <a:lstStyle/>
          <a:p>
            <a:r>
              <a:rPr lang="en-US" b="1" dirty="0">
                <a:solidFill>
                  <a:srgbClr val="414042"/>
                </a:solidFill>
                <a:latin typeface="Lato" panose="020F0502020204030203" pitchFamily="34" charset="0"/>
              </a:rPr>
              <a:t>Electrical DC Motors</a:t>
            </a:r>
            <a:r>
              <a:rPr lang="en-US" dirty="0">
                <a:solidFill>
                  <a:srgbClr val="414042"/>
                </a:solidFill>
                <a:latin typeface="Lato" panose="020F0502020204030203" pitchFamily="34" charset="0"/>
              </a:rPr>
              <a:t> are continuous actuators that convert electrical energy into mechanical energy. The DC motor achieves this by producing a continuous angular rotation that can be used to rotate pumps, fans, compressors, wheels, etc.</a:t>
            </a:r>
          </a:p>
          <a:p>
            <a:r>
              <a:rPr lang="en-US" dirty="0">
                <a:solidFill>
                  <a:srgbClr val="414042"/>
                </a:solidFill>
                <a:latin typeface="Lato" panose="020F0502020204030203" pitchFamily="34" charset="0"/>
              </a:rPr>
              <a:t>As well as conventional rotary DC motors, linear motors are also available which are capable of producing a continuous liner movement. </a:t>
            </a:r>
            <a:endParaRPr lang="en-US" b="0" i="0" dirty="0">
              <a:solidFill>
                <a:srgbClr val="414042"/>
              </a:solidFill>
              <a:effectLst/>
              <a:latin typeface="Lato" panose="020F0502020204030203" pitchFamily="34" charset="0"/>
            </a:endParaRPr>
          </a:p>
        </p:txBody>
      </p:sp>
      <p:sp>
        <p:nvSpPr>
          <p:cNvPr id="6" name="Rectangle 5">
            <a:extLst>
              <a:ext uri="{FF2B5EF4-FFF2-40B4-BE49-F238E27FC236}">
                <a16:creationId xmlns:a16="http://schemas.microsoft.com/office/drawing/2014/main" id="{C3BAB993-83CE-406E-9777-0D7641600B77}"/>
              </a:ext>
            </a:extLst>
          </p:cNvPr>
          <p:cNvSpPr/>
          <p:nvPr/>
        </p:nvSpPr>
        <p:spPr>
          <a:xfrm>
            <a:off x="96983" y="1961447"/>
            <a:ext cx="11961090" cy="3970318"/>
          </a:xfrm>
          <a:prstGeom prst="rect">
            <a:avLst/>
          </a:prstGeom>
        </p:spPr>
        <p:txBody>
          <a:bodyPr wrap="square">
            <a:spAutoFit/>
          </a:bodyPr>
          <a:lstStyle/>
          <a:p>
            <a:pPr>
              <a:buFont typeface="Arial" panose="020B0604020202020204" pitchFamily="34" charset="0"/>
              <a:buChar char="•"/>
            </a:pPr>
            <a:r>
              <a:rPr lang="en-US" b="1" dirty="0">
                <a:solidFill>
                  <a:srgbClr val="414143"/>
                </a:solidFill>
                <a:latin typeface="Lato" panose="020F0502020204030203" pitchFamily="34" charset="0"/>
              </a:rPr>
              <a:t>Brushed Motor</a:t>
            </a:r>
            <a:r>
              <a:rPr lang="en-US" dirty="0">
                <a:solidFill>
                  <a:srgbClr val="414042"/>
                </a:solidFill>
                <a:latin typeface="Lato" panose="020F0502020204030203" pitchFamily="34" charset="0"/>
              </a:rPr>
              <a:t> – This type of motor produces a magnetic field in a wound rotor (the part that rotates) by passing an electrical current through a commutator and carbon brush assembly, hence the term “Brushed”. The stators (the stationary part) magnetic field is produced by using either a wound stator field winding or by permanent magnets. Generally brushed DC motors are cheap, small and easily controlled.</a:t>
            </a:r>
          </a:p>
          <a:p>
            <a:pPr>
              <a:buFont typeface="Arial" panose="020B0604020202020204" pitchFamily="34" charset="0"/>
              <a:buChar char="•"/>
            </a:pPr>
            <a:endParaRPr lang="en-US" dirty="0">
              <a:solidFill>
                <a:srgbClr val="414042"/>
              </a:solidFill>
              <a:latin typeface="Lato" panose="020F0502020204030203" pitchFamily="34" charset="0"/>
            </a:endParaRPr>
          </a:p>
          <a:p>
            <a:pPr>
              <a:buFont typeface="Arial" panose="020B0604020202020204" pitchFamily="34" charset="0"/>
              <a:buChar char="•"/>
            </a:pPr>
            <a:r>
              <a:rPr lang="en-US" b="1" dirty="0">
                <a:solidFill>
                  <a:srgbClr val="414143"/>
                </a:solidFill>
                <a:latin typeface="Lato" panose="020F0502020204030203" pitchFamily="34" charset="0"/>
              </a:rPr>
              <a:t>Brushless Motor</a:t>
            </a:r>
            <a:r>
              <a:rPr lang="en-US" dirty="0">
                <a:solidFill>
                  <a:srgbClr val="414042"/>
                </a:solidFill>
                <a:latin typeface="Lato" panose="020F0502020204030203" pitchFamily="34" charset="0"/>
              </a:rPr>
              <a:t> – This type of motor produce a magnetic field in the rotor by using permanent magnets attached to it and commutation is achieved electronically. They are generally smaller but more expensive than conventional brushed type DC motors because they use “Hall effect” switches in the stator to produce the required stator field rotational sequence but they have better torque/speed characteristics, are more efficient and have a longer operating life than equivalent brushed types.</a:t>
            </a:r>
          </a:p>
          <a:p>
            <a:pPr>
              <a:buFont typeface="Arial" panose="020B0604020202020204" pitchFamily="34" charset="0"/>
              <a:buChar char="•"/>
            </a:pPr>
            <a:endParaRPr lang="en-US" dirty="0">
              <a:solidFill>
                <a:srgbClr val="414042"/>
              </a:solidFill>
              <a:latin typeface="Lato" panose="020F0502020204030203" pitchFamily="34" charset="0"/>
            </a:endParaRPr>
          </a:p>
          <a:p>
            <a:pPr>
              <a:buFont typeface="Arial" panose="020B0604020202020204" pitchFamily="34" charset="0"/>
              <a:buChar char="•"/>
            </a:pPr>
            <a:r>
              <a:rPr lang="en-US" b="1" dirty="0">
                <a:solidFill>
                  <a:srgbClr val="414143"/>
                </a:solidFill>
                <a:latin typeface="Lato" panose="020F0502020204030203" pitchFamily="34" charset="0"/>
              </a:rPr>
              <a:t>Servo Motor</a:t>
            </a:r>
            <a:r>
              <a:rPr lang="en-US" dirty="0">
                <a:solidFill>
                  <a:srgbClr val="414042"/>
                </a:solidFill>
                <a:latin typeface="Lato" panose="020F0502020204030203" pitchFamily="34" charset="0"/>
              </a:rPr>
              <a:t> – This type of motor is basically a brushed DC motor with some form of positional feedback control connected to the rotor shaft. They are connected to and controlled by a PWM type controller and are mainly used in positional control systems and radio controlled models.</a:t>
            </a:r>
            <a:endParaRPr lang="en-US" b="0" i="0" dirty="0">
              <a:solidFill>
                <a:srgbClr val="414042"/>
              </a:solidFill>
              <a:effectLst/>
              <a:latin typeface="Lato" panose="020F0502020204030203" pitchFamily="34" charset="0"/>
            </a:endParaRPr>
          </a:p>
        </p:txBody>
      </p:sp>
    </p:spTree>
    <p:extLst>
      <p:ext uri="{BB962C8B-B14F-4D97-AF65-F5344CB8AC3E}">
        <p14:creationId xmlns:p14="http://schemas.microsoft.com/office/powerpoint/2010/main" val="219981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178E527-B6C9-4DC4-8A79-063708665DC9}"/>
              </a:ext>
            </a:extLst>
          </p:cNvPr>
          <p:cNvPicPr>
            <a:picLocks noChangeAspect="1"/>
          </p:cNvPicPr>
          <p:nvPr/>
        </p:nvPicPr>
        <p:blipFill>
          <a:blip r:embed="rId2"/>
          <a:stretch>
            <a:fillRect/>
          </a:stretch>
        </p:blipFill>
        <p:spPr>
          <a:xfrm>
            <a:off x="518598" y="1797096"/>
            <a:ext cx="3827408" cy="2737959"/>
          </a:xfrm>
          <a:prstGeom prst="rect">
            <a:avLst/>
          </a:prstGeom>
        </p:spPr>
      </p:pic>
      <p:sp>
        <p:nvSpPr>
          <p:cNvPr id="5" name="Rectangle 4">
            <a:extLst>
              <a:ext uri="{FF2B5EF4-FFF2-40B4-BE49-F238E27FC236}">
                <a16:creationId xmlns:a16="http://schemas.microsoft.com/office/drawing/2014/main" id="{568F176B-8421-4F5A-93FE-FC14FF165EFA}"/>
              </a:ext>
            </a:extLst>
          </p:cNvPr>
          <p:cNvSpPr/>
          <p:nvPr/>
        </p:nvSpPr>
        <p:spPr>
          <a:xfrm>
            <a:off x="410678" y="245519"/>
            <a:ext cx="11781322" cy="923330"/>
          </a:xfrm>
          <a:prstGeom prst="rect">
            <a:avLst/>
          </a:prstGeom>
        </p:spPr>
        <p:txBody>
          <a:bodyPr wrap="square">
            <a:spAutoFit/>
          </a:bodyPr>
          <a:lstStyle/>
          <a:p>
            <a:r>
              <a:rPr lang="en-US" b="1" dirty="0">
                <a:solidFill>
                  <a:srgbClr val="202122"/>
                </a:solidFill>
                <a:latin typeface="Arial" panose="020B0604020202020204" pitchFamily="34" charset="0"/>
              </a:rPr>
              <a:t>A brushed DC electric motor </a:t>
            </a:r>
            <a:r>
              <a:rPr lang="en-US" dirty="0">
                <a:solidFill>
                  <a:srgbClr val="202122"/>
                </a:solidFill>
                <a:latin typeface="Arial" panose="020B0604020202020204" pitchFamily="34" charset="0"/>
              </a:rPr>
              <a:t>is an internally commutated electric motor designed to be run from a direct current power source. Brushed motors were the first commercially important application of electric power to driving mechanical energy,</a:t>
            </a:r>
            <a:endParaRPr lang="en-US" dirty="0"/>
          </a:p>
        </p:txBody>
      </p:sp>
      <p:pic>
        <p:nvPicPr>
          <p:cNvPr id="1028" name="Picture 4" descr="Parts and functions of a simple DC motor">
            <a:extLst>
              <a:ext uri="{FF2B5EF4-FFF2-40B4-BE49-F238E27FC236}">
                <a16:creationId xmlns:a16="http://schemas.microsoft.com/office/drawing/2014/main" id="{A1569FE6-CBEE-4345-895F-D879EC87A6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0477" y="2106468"/>
            <a:ext cx="3194038" cy="26450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56252DD-86FB-472B-AC29-BE87870E6219}"/>
              </a:ext>
            </a:extLst>
          </p:cNvPr>
          <p:cNvSpPr/>
          <p:nvPr/>
        </p:nvSpPr>
        <p:spPr>
          <a:xfrm>
            <a:off x="624038" y="5689151"/>
            <a:ext cx="10943923" cy="923330"/>
          </a:xfrm>
          <a:prstGeom prst="rect">
            <a:avLst/>
          </a:prstGeom>
        </p:spPr>
        <p:txBody>
          <a:bodyPr wrap="square">
            <a:spAutoFit/>
          </a:bodyPr>
          <a:lstStyle/>
          <a:p>
            <a:r>
              <a:rPr lang="en-US" dirty="0"/>
              <a:t>The rotor or armature of a DC machine consists of current carrying conductors connected together at one end to electrically isolated copper segments called the commutator. The commutator allows </a:t>
            </a:r>
            <a:r>
              <a:rPr lang="en-US" b="1" dirty="0">
                <a:solidFill>
                  <a:srgbClr val="FF0000"/>
                </a:solidFill>
              </a:rPr>
              <a:t>an electrical connection to be made via carbon brushes</a:t>
            </a:r>
            <a:r>
              <a:rPr lang="en-US" dirty="0"/>
              <a:t> (hence the name “Brushed” motor) to an external power supply as the armature rotates.</a:t>
            </a:r>
          </a:p>
        </p:txBody>
      </p:sp>
      <p:sp>
        <p:nvSpPr>
          <p:cNvPr id="2" name="TextBox 1">
            <a:extLst>
              <a:ext uri="{FF2B5EF4-FFF2-40B4-BE49-F238E27FC236}">
                <a16:creationId xmlns:a16="http://schemas.microsoft.com/office/drawing/2014/main" id="{CCECF866-9ECC-486B-A6FB-85D1099429E6}"/>
              </a:ext>
            </a:extLst>
          </p:cNvPr>
          <p:cNvSpPr txBox="1"/>
          <p:nvPr/>
        </p:nvSpPr>
        <p:spPr>
          <a:xfrm>
            <a:off x="8737600" y="2401455"/>
            <a:ext cx="2609497" cy="923330"/>
          </a:xfrm>
          <a:prstGeom prst="rect">
            <a:avLst/>
          </a:prstGeom>
          <a:noFill/>
        </p:spPr>
        <p:txBody>
          <a:bodyPr wrap="none" rtlCol="0">
            <a:spAutoFit/>
          </a:bodyPr>
          <a:lstStyle/>
          <a:p>
            <a:r>
              <a:rPr lang="en-US" dirty="0"/>
              <a:t>Drawbacks: </a:t>
            </a:r>
          </a:p>
          <a:p>
            <a:r>
              <a:rPr lang="en-US" dirty="0"/>
              <a:t>1, Wear out over the time</a:t>
            </a:r>
          </a:p>
          <a:p>
            <a:r>
              <a:rPr lang="en-US" dirty="0"/>
              <a:t>2, </a:t>
            </a:r>
            <a:r>
              <a:rPr lang="en-US"/>
              <a:t>Cause sparking</a:t>
            </a:r>
          </a:p>
        </p:txBody>
      </p:sp>
    </p:spTree>
    <p:extLst>
      <p:ext uri="{BB962C8B-B14F-4D97-AF65-F5344CB8AC3E}">
        <p14:creationId xmlns:p14="http://schemas.microsoft.com/office/powerpoint/2010/main" val="1940666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342AD1-FF6D-4EEF-BE45-9F467A95F7B9}"/>
              </a:ext>
            </a:extLst>
          </p:cNvPr>
          <p:cNvSpPr/>
          <p:nvPr/>
        </p:nvSpPr>
        <p:spPr>
          <a:xfrm>
            <a:off x="357739" y="346040"/>
            <a:ext cx="11476522" cy="1754326"/>
          </a:xfrm>
          <a:prstGeom prst="rect">
            <a:avLst/>
          </a:prstGeom>
        </p:spPr>
        <p:txBody>
          <a:bodyPr wrap="square">
            <a:spAutoFit/>
          </a:bodyPr>
          <a:lstStyle/>
          <a:p>
            <a:r>
              <a:rPr lang="en-US" b="1" dirty="0"/>
              <a:t>The “Brushless” DC Motor </a:t>
            </a:r>
          </a:p>
          <a:p>
            <a:r>
              <a:rPr lang="en-US" dirty="0"/>
              <a:t>The brushless DC motor (BDCM) is very similar to a permanent magnet DC motor, but does not have any brushes to replace or wear out due to commutator sparking. Therefore, little heat is generated in the rotor increasing the motors life. The design of the brushless motor eliminates the need for brushes by using a more complex drive circuit were the rotor magnetic field is a permanent magnet which is always in </a:t>
            </a:r>
            <a:r>
              <a:rPr lang="en-US" dirty="0" err="1"/>
              <a:t>synchronisation</a:t>
            </a:r>
            <a:r>
              <a:rPr lang="en-US" dirty="0"/>
              <a:t> with the stator field allows for a more precise speed and torque control.</a:t>
            </a:r>
          </a:p>
        </p:txBody>
      </p:sp>
      <p:pic>
        <p:nvPicPr>
          <p:cNvPr id="2" name="Picture 1">
            <a:extLst>
              <a:ext uri="{FF2B5EF4-FFF2-40B4-BE49-F238E27FC236}">
                <a16:creationId xmlns:a16="http://schemas.microsoft.com/office/drawing/2014/main" id="{57B1C746-567D-4300-8114-705D1503D034}"/>
              </a:ext>
            </a:extLst>
          </p:cNvPr>
          <p:cNvPicPr>
            <a:picLocks noChangeAspect="1"/>
          </p:cNvPicPr>
          <p:nvPr/>
        </p:nvPicPr>
        <p:blipFill>
          <a:blip r:embed="rId2"/>
          <a:stretch>
            <a:fillRect/>
          </a:stretch>
        </p:blipFill>
        <p:spPr>
          <a:xfrm>
            <a:off x="357739" y="2266972"/>
            <a:ext cx="7347856" cy="4244988"/>
          </a:xfrm>
          <a:prstGeom prst="rect">
            <a:avLst/>
          </a:prstGeom>
        </p:spPr>
      </p:pic>
      <p:sp>
        <p:nvSpPr>
          <p:cNvPr id="3" name="TextBox 2">
            <a:extLst>
              <a:ext uri="{FF2B5EF4-FFF2-40B4-BE49-F238E27FC236}">
                <a16:creationId xmlns:a16="http://schemas.microsoft.com/office/drawing/2014/main" id="{8F3861EA-7A96-41FD-AE71-8B04C2CFE2E5}"/>
              </a:ext>
            </a:extLst>
          </p:cNvPr>
          <p:cNvSpPr txBox="1"/>
          <p:nvPr/>
        </p:nvSpPr>
        <p:spPr>
          <a:xfrm>
            <a:off x="8284030" y="2775857"/>
            <a:ext cx="3418114" cy="1200329"/>
          </a:xfrm>
          <a:prstGeom prst="rect">
            <a:avLst/>
          </a:prstGeom>
          <a:noFill/>
        </p:spPr>
        <p:txBody>
          <a:bodyPr wrap="square" rtlCol="0">
            <a:spAutoFit/>
          </a:bodyPr>
          <a:lstStyle/>
          <a:p>
            <a:r>
              <a:rPr lang="en-US" dirty="0"/>
              <a:t>Unlike the brushed DC motors, the rotor of the brushless DC motor is the permanent magnet (the black outer layer in the picture). </a:t>
            </a:r>
          </a:p>
        </p:txBody>
      </p:sp>
      <p:sp>
        <p:nvSpPr>
          <p:cNvPr id="5" name="TextBox 4">
            <a:extLst>
              <a:ext uri="{FF2B5EF4-FFF2-40B4-BE49-F238E27FC236}">
                <a16:creationId xmlns:a16="http://schemas.microsoft.com/office/drawing/2014/main" id="{9D6F4D21-E0EF-4CA4-87A2-C3EF8543A0E9}"/>
              </a:ext>
            </a:extLst>
          </p:cNvPr>
          <p:cNvSpPr txBox="1"/>
          <p:nvPr/>
        </p:nvSpPr>
        <p:spPr>
          <a:xfrm>
            <a:off x="8284030" y="4389466"/>
            <a:ext cx="3418114" cy="923330"/>
          </a:xfrm>
          <a:prstGeom prst="rect">
            <a:avLst/>
          </a:prstGeom>
          <a:noFill/>
        </p:spPr>
        <p:txBody>
          <a:bodyPr wrap="square" rtlCol="0">
            <a:spAutoFit/>
          </a:bodyPr>
          <a:lstStyle/>
          <a:p>
            <a:r>
              <a:rPr lang="en-US" dirty="0"/>
              <a:t>The pairs of coils are energized sequentially to mobilize the rotor magnet. </a:t>
            </a:r>
          </a:p>
        </p:txBody>
      </p:sp>
    </p:spTree>
    <p:extLst>
      <p:ext uri="{BB962C8B-B14F-4D97-AF65-F5344CB8AC3E}">
        <p14:creationId xmlns:p14="http://schemas.microsoft.com/office/powerpoint/2010/main" val="50817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ECHFUNS: Speed control of a BLDC motor using arduino (with code)">
            <a:extLst>
              <a:ext uri="{FF2B5EF4-FFF2-40B4-BE49-F238E27FC236}">
                <a16:creationId xmlns:a16="http://schemas.microsoft.com/office/drawing/2014/main" id="{05462F64-3177-4F53-AE9E-7CEEB538DF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590" y="279566"/>
            <a:ext cx="8850820" cy="6298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327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980</TotalTime>
  <Words>1211</Words>
  <Application>Microsoft Office PowerPoint</Application>
  <PresentationFormat>Widescreen</PresentationFormat>
  <Paragraphs>75</Paragraphs>
  <Slides>19</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Open Sans</vt:lpstr>
      <vt:lpstr>Arial</vt:lpstr>
      <vt:lpstr>Calibri</vt:lpstr>
      <vt:lpstr>Calibri Light</vt:lpstr>
      <vt:lpstr>Lato</vt:lpstr>
      <vt:lpstr>Office Theme</vt:lpstr>
      <vt:lpstr>CE 432 Robotics II Sensors/Transducers and Actuators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 Yiyan</dc:creator>
  <cp:lastModifiedBy>Li, Yiyan</cp:lastModifiedBy>
  <cp:revision>148</cp:revision>
  <dcterms:created xsi:type="dcterms:W3CDTF">2020-07-04T15:20:56Z</dcterms:created>
  <dcterms:modified xsi:type="dcterms:W3CDTF">2020-09-06T21:53:59Z</dcterms:modified>
</cp:coreProperties>
</file>